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7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19"/>
  </p:notesMasterIdLst>
  <p:handoutMasterIdLst>
    <p:handoutMasterId r:id="rId20"/>
  </p:handoutMasterIdLst>
  <p:sldIdLst>
    <p:sldId id="16993" r:id="rId2"/>
    <p:sldId id="16995" r:id="rId3"/>
    <p:sldId id="16944" r:id="rId4"/>
    <p:sldId id="16984" r:id="rId5"/>
    <p:sldId id="17003" r:id="rId6"/>
    <p:sldId id="16996" r:id="rId7"/>
    <p:sldId id="16982" r:id="rId8"/>
    <p:sldId id="16967" r:id="rId9"/>
    <p:sldId id="16997" r:id="rId10"/>
    <p:sldId id="16998" r:id="rId11"/>
    <p:sldId id="16971" r:id="rId12"/>
    <p:sldId id="16999" r:id="rId13"/>
    <p:sldId id="16992" r:id="rId14"/>
    <p:sldId id="17000" r:id="rId15"/>
    <p:sldId id="16965" r:id="rId16"/>
    <p:sldId id="17002" r:id="rId17"/>
    <p:sldId id="17001" r:id="rId18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TU" id="{ECDA394F-3C33-4584-BEE1-018FF3DB8FCD}">
          <p14:sldIdLst>
            <p14:sldId id="16993"/>
            <p14:sldId id="16995"/>
            <p14:sldId id="16944"/>
            <p14:sldId id="16984"/>
            <p14:sldId id="17003"/>
            <p14:sldId id="16996"/>
            <p14:sldId id="16982"/>
            <p14:sldId id="16967"/>
            <p14:sldId id="16997"/>
            <p14:sldId id="16998"/>
            <p14:sldId id="16971"/>
            <p14:sldId id="16999"/>
            <p14:sldId id="16992"/>
            <p14:sldId id="17000"/>
            <p14:sldId id="16965"/>
            <p14:sldId id="17002"/>
            <p14:sldId id="170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  <p:cmAuthor id="2" name="d junjin" initials="dj" lastIdx="1" clrIdx="1">
    <p:extLst>
      <p:ext uri="{19B8F6BF-5375-455C-9EA6-DF929625EA0E}">
        <p15:presenceInfo xmlns:p15="http://schemas.microsoft.com/office/powerpoint/2012/main" userId="28b399227c76c0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134E87"/>
    <a:srgbClr val="F44336"/>
    <a:srgbClr val="26C6DA"/>
    <a:srgbClr val="13BFEE"/>
    <a:srgbClr val="44922D"/>
    <a:srgbClr val="5397D1"/>
    <a:srgbClr val="548CA8"/>
    <a:srgbClr val="334257"/>
    <a:srgbClr val="A9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2" autoAdjust="0"/>
    <p:restoredTop sz="76677" autoAdjust="0"/>
  </p:normalViewPr>
  <p:slideViewPr>
    <p:cSldViewPr>
      <p:cViewPr varScale="1">
        <p:scale>
          <a:sx n="113" d="100"/>
          <a:sy n="113" d="100"/>
        </p:scale>
        <p:origin x="184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57" d="100"/>
        <a:sy n="57" d="100"/>
      </p:scale>
      <p:origin x="0" y="-60696"/>
    </p:cViewPr>
  </p:sorterViewPr>
  <p:notesViewPr>
    <p:cSldViewPr>
      <p:cViewPr>
        <p:scale>
          <a:sx n="110" d="100"/>
          <a:sy n="110" d="100"/>
        </p:scale>
        <p:origin x="4404" y="4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684A05-AC1E-4441-B8AC-D1B65BF37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F86C69-E62B-C94D-8BC2-7CBE4A1C36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6482-2D8C-3B4E-BE1D-754631564BA2}" type="datetimeFigureOut">
              <a:rPr kumimoji="1" lang="zh-CN" altLang="en-US" smtClean="0"/>
              <a:t>2022/11/30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C99C9-AEC9-B94C-9F52-AF5BA3B93C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E78A34-FF62-7E4F-9285-0AC90E9AC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1A52-729E-7B43-A18F-B4646312D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911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32F3A-84B4-4575-8186-D4A86D10FACF}" type="datetimeFigureOut">
              <a:rPr lang="en-US" smtClean="0"/>
              <a:pPr/>
              <a:t>11/30/22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0263-DEA6-4ED2-A8F0-F82467CBEF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dirty="0"/>
              <a:t>Multi-task learning</a:t>
            </a:r>
          </a:p>
          <a:p>
            <a:endParaRPr lang="en-US" altLang="zh-CN" dirty="0"/>
          </a:p>
          <a:p>
            <a:r>
              <a:rPr lang="en-US" altLang="zh-CN" dirty="0"/>
              <a:t>Rising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Ways of data augmentation.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Two models to predict latitude and longitude, individually.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02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model to predict the position.</a:t>
            </a:r>
          </a:p>
          <a:p>
            <a:endParaRPr lang="en-US" altLang="zh-CN" dirty="0"/>
          </a:p>
          <a:p>
            <a:r>
              <a:rPr lang="en-US" altLang="zh-CN" dirty="0"/>
              <a:t>Stein’s paradox: estimating the means of three or more Gaussian random variables using samples from all of them could yield better performance than estimating them separately </a:t>
            </a:r>
          </a:p>
          <a:p>
            <a:endParaRPr lang="en-US" altLang="zh-CN" dirty="0"/>
          </a:p>
          <a:p>
            <a:r>
              <a:rPr lang="en-US" altLang="zh-CN" dirty="0"/>
              <a:t>Model interpretation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7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直方图形式</a:t>
            </a:r>
            <a:endParaRPr lang="en-US" altLang="zh-CN" dirty="0"/>
          </a:p>
          <a:p>
            <a:r>
              <a:rPr lang="zh-CN" altLang="en-US" dirty="0"/>
              <a:t>还需要另加多任务优化图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6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直方图形式</a:t>
            </a:r>
            <a:endParaRPr lang="en-US" altLang="zh-CN" dirty="0"/>
          </a:p>
          <a:p>
            <a:r>
              <a:rPr lang="zh-CN" altLang="en-US" dirty="0"/>
              <a:t>还需要另加多任务优化图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Conclusion: augmentation + </a:t>
            </a:r>
            <a:r>
              <a:rPr lang="en-US" altLang="zh-CN" dirty="0" err="1"/>
              <a:t>mtl</a:t>
            </a:r>
            <a:r>
              <a:rPr lang="en-US" altLang="zh-CN" dirty="0"/>
              <a:t> (mining)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10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Conclusion + outlook</a:t>
            </a:r>
          </a:p>
          <a:p>
            <a:endParaRPr lang="en-US" altLang="zh-CN" dirty="0"/>
          </a:p>
          <a:p>
            <a:r>
              <a:rPr lang="en-US" altLang="zh-CN" dirty="0"/>
              <a:t>6G application/ emphasize application value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9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9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8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Global Navigation Satellite System (GNSS) requires a direct LOS and the connection to at least 4 satellites simultaneously.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has a large position error and blocks signals on buildings and walls for indoor environment.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 of sight (NLOS) refers to the path of propagation of a radio frequency (RF) that is obscured (partially or completely) by obstacles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Terminalogy</a:t>
            </a:r>
            <a:r>
              <a:rPr lang="en-US" altLang="zh-CN" dirty="0"/>
              <a:t>: </a:t>
            </a:r>
            <a:r>
              <a:rPr lang="en-US" altLang="zh-CN" dirty="0" err="1"/>
              <a:t>LoS</a:t>
            </a:r>
            <a:r>
              <a:rPr lang="en-US" altLang="zh-CN" dirty="0"/>
              <a:t>/</a:t>
            </a:r>
            <a:r>
              <a:rPr lang="en-US" altLang="zh-CN" dirty="0" err="1"/>
              <a:t>Nlos</a:t>
            </a:r>
            <a:r>
              <a:rPr lang="en-US" altLang="zh-CN" dirty="0"/>
              <a:t> APs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RSSI/RFID/Bluetooth have been studied for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location recognition.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location-based service is promising, such as smart retail </a:t>
            </a: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5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- 4 access points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Points with RSSI from corresponding Aps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Latitude &amp; longitude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To estimate latitude and longitude for verification points with given RSSI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Recently, fingerprint-based methods drawn lots of attentions.</a:t>
            </a:r>
          </a:p>
          <a:p>
            <a:endParaRPr lang="en-US" altLang="zh-CN" dirty="0"/>
          </a:p>
          <a:p>
            <a:r>
              <a:rPr lang="en-US" altLang="zh-CN" dirty="0"/>
              <a:t>Green -&gt; blue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Recently, fingerprint-based methods drawn lots of attentions.</a:t>
            </a:r>
          </a:p>
          <a:p>
            <a:endParaRPr lang="en-US" altLang="zh-CN" dirty="0"/>
          </a:p>
          <a:p>
            <a:r>
              <a:rPr lang="en-US" altLang="zh-CN" dirty="0"/>
              <a:t>Green -&gt; blue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8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Theoretical studies on RSSI-distance relationships</a:t>
            </a:r>
          </a:p>
          <a:p>
            <a:endParaRPr lang="en-US" altLang="zh-CN" dirty="0"/>
          </a:p>
          <a:p>
            <a:r>
              <a:rPr lang="en-US" altLang="zh-CN" dirty="0"/>
              <a:t>LOS/NLOS can be considered through a bias term</a:t>
            </a:r>
          </a:p>
          <a:p>
            <a:endParaRPr lang="en-US" altLang="zh-CN" dirty="0"/>
          </a:p>
          <a:p>
            <a:r>
              <a:rPr lang="en-US" altLang="zh-CN" dirty="0"/>
              <a:t>Historical analysis/methodology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Modeling </a:t>
            </a:r>
            <a:r>
              <a:rPr lang="en-US" altLang="zh-CN" dirty="0" err="1"/>
              <a:t>separasion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MTL network </a:t>
            </a:r>
            <a:r>
              <a:rPr lang="en-US" altLang="zh-CN" dirty="0" err="1"/>
              <a:t>visulization</a:t>
            </a:r>
            <a:r>
              <a:rPr lang="en-US" altLang="zh-CN" dirty="0"/>
              <a:t> and introduction</a:t>
            </a:r>
          </a:p>
          <a:p>
            <a:endParaRPr lang="en-US" altLang="zh-CN" dirty="0"/>
          </a:p>
          <a:p>
            <a:r>
              <a:rPr lang="en-US" altLang="zh-CN" dirty="0"/>
              <a:t>re-</a:t>
            </a:r>
            <a:r>
              <a:rPr lang="en-US" altLang="zh-CN" dirty="0" err="1"/>
              <a:t>orgnize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1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Investigate RSSI-distance relations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Channel: constant, remove</a:t>
            </a:r>
          </a:p>
          <a:p>
            <a:r>
              <a:rPr lang="en-US" altLang="zh-CN" dirty="0"/>
              <a:t>Positional information</a:t>
            </a:r>
          </a:p>
          <a:p>
            <a:r>
              <a:rPr lang="en-US" altLang="zh-CN" dirty="0"/>
              <a:t>LOS/NLOS</a:t>
            </a:r>
          </a:p>
          <a:p>
            <a:r>
              <a:rPr lang="en-US" altLang="zh-CN" dirty="0"/>
              <a:t>Temporal information is useless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03829A-3CDD-C042-938E-74D1A11CE4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4AB91765-DCA1-43E5-A6E1-5DCB0C81D4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C629DEB0-E3D4-427A-8A58-6474609E4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2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1F3F8D3D-1FEA-43C9-A1DD-C51EB5BD4D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9" name="页脚占位符 1">
            <a:extLst>
              <a:ext uri="{FF2B5EF4-FFF2-40B4-BE49-F238E27FC236}">
                <a16:creationId xmlns:a16="http://schemas.microsoft.com/office/drawing/2014/main" id="{05E381E9-1972-9442-9C38-615732A554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" name="灯片编号占位符 2">
            <a:extLst>
              <a:ext uri="{FF2B5EF4-FFF2-40B4-BE49-F238E27FC236}">
                <a16:creationId xmlns:a16="http://schemas.microsoft.com/office/drawing/2014/main" id="{788CCF3D-1D9B-9240-B1EA-CD84645B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41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9BC1F53-D5A9-45CE-853C-257D98836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6290AAFC-913D-4049-A6B6-047F9E2C4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18D10FDE-4B66-684C-A124-755E9E387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37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319B4E-EC0A-4DF1-A80D-D6D7A71A2264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9A2D4177-3A3D-41C6-A4E8-8557C61BB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8" name="页脚占位符 1">
            <a:extLst>
              <a:ext uri="{FF2B5EF4-FFF2-40B4-BE49-F238E27FC236}">
                <a16:creationId xmlns:a16="http://schemas.microsoft.com/office/drawing/2014/main" id="{F3AE7082-92EF-C94D-9AFF-AE93B26455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" name="灯片编号占位符 2">
            <a:extLst>
              <a:ext uri="{FF2B5EF4-FFF2-40B4-BE49-F238E27FC236}">
                <a16:creationId xmlns:a16="http://schemas.microsoft.com/office/drawing/2014/main" id="{7D165FD1-1017-114A-BC60-2BAFB27FE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26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7DB4C20-41B4-4EAF-8EB0-EBF4A6E3D1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EE19DAD-66B3-C04A-8B72-F79A24B7B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4B77E5-D11A-B041-B41F-265FFAD1A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1707654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1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.001_空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96" y="5147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953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BAE40"/>
          </p15:clr>
        </p15:guide>
        <p15:guide id="2" pos="249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pos="55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22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3369075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7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A3DC345-AB1C-8C4A-81BC-163E074FC4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1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4B3852D-79E5-514B-B641-41B88271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2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32C7B871-6687-6946-B06A-F8FCB4BBB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55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DE4FDA3-0083-6E4B-BD4E-12DA02C7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5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D2960511-6CFB-E34A-BAFF-74513979F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33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4808F6B-6C3A-A84F-A7D3-22E314867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6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62F8F06B-E17A-0940-A985-86844C1E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4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093A5537-87C2-0044-BAE6-59738A0BD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70666E1E-1371-CF4F-9256-0BF1F4778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8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A8BC58C4-812E-40F9-916A-C52BDE688200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A4D49130-01AD-4FF7-A662-DB5C5483A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9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5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5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427437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11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22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67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54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1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4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35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23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1CC84B-B3CE-FE4C-8727-1810E4BE2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67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6F50CA-776C-4FBF-8C81-ECE5A0D46C4F}"/>
              </a:ext>
            </a:extLst>
          </p:cNvPr>
          <p:cNvSpPr txBox="1"/>
          <p:nvPr userDrawn="1"/>
        </p:nvSpPr>
        <p:spPr>
          <a:xfrm>
            <a:off x="179512" y="4011913"/>
            <a:ext cx="8784976" cy="79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dirty="0"/>
              <a:t>此页为该 </a:t>
            </a:r>
            <a:r>
              <a:rPr lang="en-US" altLang="zh-CN" sz="2000" b="0" dirty="0"/>
              <a:t>PowerPoint </a:t>
            </a:r>
            <a:r>
              <a:rPr lang="zh-CN" altLang="en-US" sz="2000" b="0" dirty="0"/>
              <a:t>模板原始母板分界标识</a:t>
            </a:r>
            <a:endParaRPr lang="en-US" altLang="zh-CN" sz="2000" b="0" dirty="0"/>
          </a:p>
          <a:p>
            <a:pPr algn="l">
              <a:lnSpc>
                <a:spcPct val="150000"/>
              </a:lnSpc>
            </a:pPr>
            <a:r>
              <a:rPr lang="zh-CN" altLang="en-US" sz="1200" dirty="0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157904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2F1CF76-791D-4598-9D3D-81351A716EE1}"/>
              </a:ext>
            </a:extLst>
          </p:cNvPr>
          <p:cNvGrpSpPr/>
          <p:nvPr userDrawn="1"/>
        </p:nvGrpSpPr>
        <p:grpSpPr>
          <a:xfrm>
            <a:off x="-73194" y="735510"/>
            <a:ext cx="9144000" cy="5143503"/>
            <a:chOff x="0" y="15742"/>
            <a:chExt cx="9144000" cy="5143503"/>
          </a:xfrm>
        </p:grpSpPr>
        <p:pic>
          <p:nvPicPr>
            <p:cNvPr id="79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6F139CC9-216C-449C-942C-98678C4223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8681"/>
            <a:stretch/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81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42E728F7-6ECF-42D0-89E5-0748C75D37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543"/>
            <a:stretch/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D73D0EC-94A1-402C-953F-4673DC37382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E8F1C910-CA04-B940-94F1-4A3D3A0A709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4325" y="1116000"/>
            <a:ext cx="8208963" cy="36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5999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EBE10AA-56F2-9945-B511-3444E983706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395288" y="411510"/>
            <a:ext cx="8208000" cy="648000"/>
          </a:xfrm>
        </p:spPr>
        <p:txBody>
          <a:bodyPr lIns="0" tIns="0" rIns="0" bIns="0" anchor="t" anchorCtr="0">
            <a:noAutofit/>
          </a:bodyPr>
          <a:lstStyle>
            <a:lvl1pPr marL="35999">
              <a:lnSpc>
                <a:spcPct val="100000"/>
              </a:lnSpc>
              <a:defRPr kumimoji="1" lang="en-US" altLang="en-US" sz="40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685307" rtl="0" eaLnBrk="1" latinLnBrk="0" hangingPunct="1">
              <a:lnSpc>
                <a:spcPct val="100000"/>
              </a:lnSpc>
              <a:spcBef>
                <a:spcPts val="751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B07D03-BAF2-4019-AF51-AB3EF16E5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718367"/>
            <a:ext cx="6118968" cy="22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9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4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9B4961DB-C3C7-4218-8B89-F47B0469CA09}"/>
              </a:ext>
            </a:extLst>
          </p:cNvPr>
          <p:cNvCxnSpPr/>
          <p:nvPr userDrawn="1"/>
        </p:nvCxnSpPr>
        <p:spPr>
          <a:xfrm>
            <a:off x="360000" y="4011814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4CDDFD-4FFA-4052-A911-638F7B3CFB22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sz="140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0" name="LogoBlue" hidden="1">
            <a:extLst>
              <a:ext uri="{FF2B5EF4-FFF2-40B4-BE49-F238E27FC236}">
                <a16:creationId xmlns:a16="http://schemas.microsoft.com/office/drawing/2014/main" id="{5AC60B0F-F66A-46BC-9D3B-8BB2F61780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549140FA-B85E-6342-BBB1-0A545B4F8B01}"/>
              </a:ext>
            </a:extLst>
          </p:cNvPr>
          <p:cNvCxnSpPr>
            <a:cxnSpLocks/>
          </p:cNvCxnSpPr>
          <p:nvPr userDrawn="1"/>
        </p:nvCxnSpPr>
        <p:spPr>
          <a:xfrm>
            <a:off x="360000" y="401191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71BC7-AC34-8942-99EC-64707EC4B536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dirty="0">
                <a:solidFill>
                  <a:schemeClr val="tx1"/>
                </a:solidFill>
                <a:effectLst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D3836C-8862-0444-9446-7894B8AF6B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3363838"/>
            <a:ext cx="1080120" cy="1080120"/>
          </a:xfrm>
          <a:prstGeom prst="rect">
            <a:avLst/>
          </a:prstGeom>
        </p:spPr>
      </p:pic>
      <p:sp>
        <p:nvSpPr>
          <p:cNvPr id="18" name="标题 8">
            <a:extLst>
              <a:ext uri="{FF2B5EF4-FFF2-40B4-BE49-F238E27FC236}">
                <a16:creationId xmlns:a16="http://schemas.microsoft.com/office/drawing/2014/main" id="{AF7C2CA3-B6BF-984B-80B4-76C86242D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3203906"/>
            <a:ext cx="8640000" cy="72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3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16" name="页脚占位符 7">
            <a:extLst>
              <a:ext uri="{FF2B5EF4-FFF2-40B4-BE49-F238E27FC236}">
                <a16:creationId xmlns:a16="http://schemas.microsoft.com/office/drawing/2014/main" id="{5698717D-4D9D-F64D-8011-32689677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DAF2B0-CC00-E741-8DC0-85F517F589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7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D2E7E1-3C0C-49B8-999E-3AA0DA76C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D7E3966C-9E8F-4F7A-8A2F-A438FB192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1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6787F594-436F-4130-AABE-804BEADB8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E19494CE-4E45-4E12-A0E0-374FEBE4F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  <p:extLst>
      <p:ext uri="{BB962C8B-B14F-4D97-AF65-F5344CB8AC3E}">
        <p14:creationId xmlns:p14="http://schemas.microsoft.com/office/powerpoint/2010/main" val="2928454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C1225C-080C-451B-AA42-6D264789947A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CCF9B39F-4B76-4E9A-BFCE-3DEE2D9A0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>
            <a:extLst>
              <a:ext uri="{FF2B5EF4-FFF2-40B4-BE49-F238E27FC236}">
                <a16:creationId xmlns:a16="http://schemas.microsoft.com/office/drawing/2014/main" id="{86AC6056-0715-43FA-9B24-47E272E0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64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273844"/>
            <a:ext cx="8640960" cy="857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685307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01" y="4824000"/>
            <a:ext cx="57915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9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258408" y="1370013"/>
            <a:ext cx="8634072" cy="326231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4D7F2BD-2F31-48D7-AFBE-55CE3FF73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6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01" r:id="rId2"/>
    <p:sldLayoutId id="2147483928" r:id="rId3"/>
    <p:sldLayoutId id="2147483929" r:id="rId4"/>
    <p:sldLayoutId id="2147483800" r:id="rId5"/>
    <p:sldLayoutId id="2147483808" r:id="rId6"/>
    <p:sldLayoutId id="2147483812" r:id="rId7"/>
    <p:sldLayoutId id="2147483815" r:id="rId8"/>
    <p:sldLayoutId id="2147483814" r:id="rId9"/>
    <p:sldLayoutId id="2147483817" r:id="rId10"/>
    <p:sldLayoutId id="2147483856" r:id="rId11"/>
    <p:sldLayoutId id="2147483859" r:id="rId12"/>
    <p:sldLayoutId id="2147483858" r:id="rId13"/>
    <p:sldLayoutId id="2147483860" r:id="rId14"/>
    <p:sldLayoutId id="2147483883" r:id="rId15"/>
    <p:sldLayoutId id="2147483930" r:id="rId16"/>
    <p:sldLayoutId id="2147483884" r:id="rId17"/>
    <p:sldLayoutId id="2147483885" r:id="rId18"/>
    <p:sldLayoutId id="2147483886" r:id="rId19"/>
    <p:sldLayoutId id="214748388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07" r:id="rId40"/>
  </p:sldLayoutIdLst>
  <p:hf hdr="0" dt="0"/>
  <p:txStyles>
    <p:titleStyle>
      <a:lvl1pPr marL="0" indent="0" algn="l" defTabSz="457189" rtl="0" eaLnBrk="1" latinLnBrk="0" hangingPunct="1">
        <a:lnSpc>
          <a:spcPct val="80000"/>
        </a:lnSpc>
        <a:spcBef>
          <a:spcPts val="900"/>
        </a:spcBef>
        <a:buFontTx/>
        <a:buNone/>
        <a:defRPr kumimoji="1" lang="zh-CN" altLang="en-US" sz="36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60000"/>
        <a:buFont typeface="Wingdings" panose="05000000000000000000" pitchFamily="2" charset="2"/>
        <a:buNone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1pPr>
      <a:lvl2pPr marL="359991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4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2pPr>
      <a:lvl3pPr marL="539987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2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3pPr>
      <a:lvl4pPr marL="719982" indent="-14399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1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4pPr>
      <a:lvl5pPr marL="899978" marR="0" indent="-136797" algn="l" defTabSz="685307" rtl="0" eaLnBrk="1" fontAlgn="auto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tabLst/>
        <a:defRPr lang="en-US" altLang="zh-CN" sz="10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5pPr>
      <a:lvl6pPr marL="1043974" indent="-122397" algn="l" defTabSz="685307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223969" indent="-115197" algn="l" defTabSz="685307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16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60131591-DD14-49E6-AA49-0E9A94D9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63638"/>
            <a:ext cx="8497192" cy="2448208"/>
          </a:xfrm>
        </p:spPr>
        <p:txBody>
          <a:bodyPr/>
          <a:lstStyle/>
          <a:p>
            <a:pPr algn="ctr"/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Multi-Task Learning for Location Estimation Using RSSI of Wireless LAN in </a:t>
            </a:r>
            <a:r>
              <a:rPr lang="en-US" altLang="zh-CN" sz="2800" b="1" dirty="0" err="1">
                <a:latin typeface="+mn-lt"/>
                <a:ea typeface="+mn-ea"/>
                <a:cs typeface="+mn-ea"/>
                <a:sym typeface="+mn-lt"/>
              </a:rPr>
              <a:t>NLoS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 Environment </a:t>
            </a:r>
            <a:b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b="1" dirty="0" err="1">
                <a:latin typeface="+mn-lt"/>
                <a:ea typeface="+mn-ea"/>
                <a:cs typeface="+mn-ea"/>
                <a:sym typeface="+mn-lt"/>
              </a:rPr>
              <a:t>TeleAILab</a:t>
            </a: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2022-Dec-01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3491880" y="1448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1034861" cy="1198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60C69D7-E8C3-444A-A6E5-DD742009C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505" y="300949"/>
            <a:ext cx="252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8845A8-75BF-1341-B37C-35FB15A87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1470"/>
            <a:ext cx="3029032" cy="144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D270C0-83C5-7D41-8DDC-485282D1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" y="1707654"/>
            <a:ext cx="9144000" cy="10452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7356C8-66D9-CE48-8837-384F55F78EE9}"/>
              </a:ext>
            </a:extLst>
          </p:cNvPr>
          <p:cNvSpPr/>
          <p:nvPr/>
        </p:nvSpPr>
        <p:spPr>
          <a:xfrm>
            <a:off x="1259632" y="1707654"/>
            <a:ext cx="2520280" cy="10452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DCE38C-5089-8142-B2D6-02315C4DDCB0}"/>
              </a:ext>
            </a:extLst>
          </p:cNvPr>
          <p:cNvSpPr/>
          <p:nvPr/>
        </p:nvSpPr>
        <p:spPr>
          <a:xfrm>
            <a:off x="3803542" y="1707654"/>
            <a:ext cx="2640666" cy="1045264"/>
          </a:xfrm>
          <a:prstGeom prst="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6ABFBD-616F-7441-93FF-DDE0762C97E3}"/>
              </a:ext>
            </a:extLst>
          </p:cNvPr>
          <p:cNvSpPr/>
          <p:nvPr/>
        </p:nvSpPr>
        <p:spPr>
          <a:xfrm>
            <a:off x="6467838" y="1707654"/>
            <a:ext cx="2640666" cy="1045264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240AD3-7F1E-6044-A765-3CB6EDD42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35" y="2968942"/>
            <a:ext cx="5669122" cy="14970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829CCF-76D9-544E-96EF-A35BBD1E5C8F}"/>
              </a:ext>
            </a:extLst>
          </p:cNvPr>
          <p:cNvSpPr txBox="1"/>
          <p:nvPr/>
        </p:nvSpPr>
        <p:spPr>
          <a:xfrm>
            <a:off x="-222000" y="736195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Augment data by permute the order the APs.</a:t>
            </a:r>
          </a:p>
        </p:txBody>
      </p:sp>
    </p:spTree>
    <p:extLst>
      <p:ext uri="{BB962C8B-B14F-4D97-AF65-F5344CB8AC3E}">
        <p14:creationId xmlns:p14="http://schemas.microsoft.com/office/powerpoint/2010/main" val="3227074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0EC57-EDC5-4A13-A1C6-475C719BB3C0}"/>
              </a:ext>
            </a:extLst>
          </p:cNvPr>
          <p:cNvSpPr txBox="1"/>
          <p:nvPr/>
        </p:nvSpPr>
        <p:spPr>
          <a:xfrm>
            <a:off x="179512" y="126193"/>
            <a:ext cx="7920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cs typeface="+mn-ea"/>
                <a:sym typeface="+mn-lt"/>
              </a:rPr>
              <a:t>Our Solution </a:t>
            </a:r>
            <a:r>
              <a:rPr lang="en-US" altLang="zh-CN" sz="2600" dirty="0">
                <a:cs typeface="+mn-ea"/>
                <a:sym typeface="+mn-lt"/>
              </a:rPr>
              <a:t>– Location Estimation – Tree models</a:t>
            </a:r>
            <a:endParaRPr lang="zh-CN" altLang="en-US" sz="2600" b="1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C5E973-0AFD-D747-B4DF-C57C6D29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45642"/>
            <a:ext cx="2353031" cy="1634220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590279CA-4FF7-0C48-A5F4-187E74C1F616}"/>
              </a:ext>
            </a:extLst>
          </p:cNvPr>
          <p:cNvSpPr/>
          <p:nvPr/>
        </p:nvSpPr>
        <p:spPr>
          <a:xfrm>
            <a:off x="2627784" y="1657350"/>
            <a:ext cx="288032" cy="21385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BC85D-EF29-A74E-8CA7-1B177D920173}"/>
              </a:ext>
            </a:extLst>
          </p:cNvPr>
          <p:cNvSpPr txBox="1"/>
          <p:nvPr/>
        </p:nvSpPr>
        <p:spPr>
          <a:xfrm>
            <a:off x="2959948" y="1563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XGBoost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E14BA5-BA65-7D46-990D-AA0EB03FEE6E}"/>
              </a:ext>
            </a:extLst>
          </p:cNvPr>
          <p:cNvSpPr txBox="1"/>
          <p:nvPr/>
        </p:nvSpPr>
        <p:spPr>
          <a:xfrm>
            <a:off x="2959948" y="251781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Random Forest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B6F917-2E74-4B46-B81C-35A708B7EF73}"/>
              </a:ext>
            </a:extLst>
          </p:cNvPr>
          <p:cNvSpPr txBox="1"/>
          <p:nvPr/>
        </p:nvSpPr>
        <p:spPr>
          <a:xfrm>
            <a:off x="2959948" y="3471986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Extra Tree Regression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68A0474-BFBE-C24F-BC1F-B44375BA4230}"/>
              </a:ext>
            </a:extLst>
          </p:cNvPr>
          <p:cNvCxnSpPr/>
          <p:nvPr/>
        </p:nvCxnSpPr>
        <p:spPr>
          <a:xfrm>
            <a:off x="6183253" y="2139702"/>
            <a:ext cx="93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6209AD7-97B2-E749-AB1F-ACBC327A13EF}"/>
              </a:ext>
            </a:extLst>
          </p:cNvPr>
          <p:cNvCxnSpPr/>
          <p:nvPr/>
        </p:nvCxnSpPr>
        <p:spPr>
          <a:xfrm>
            <a:off x="6183253" y="3075806"/>
            <a:ext cx="93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EAFA8A-C389-8A4A-BCE5-B70B502AE350}"/>
              </a:ext>
            </a:extLst>
          </p:cNvPr>
          <p:cNvSpPr txBox="1"/>
          <p:nvPr/>
        </p:nvSpPr>
        <p:spPr>
          <a:xfrm>
            <a:off x="7471252" y="19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Latitude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32637C-CCA6-3542-82AC-F17D5B319382}"/>
              </a:ext>
            </a:extLst>
          </p:cNvPr>
          <p:cNvSpPr txBox="1"/>
          <p:nvPr/>
        </p:nvSpPr>
        <p:spPr>
          <a:xfrm>
            <a:off x="7471252" y="289237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Longitude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E271900-6545-264D-84DB-83820AC5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830592"/>
            <a:ext cx="859795" cy="5971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72032-68F9-8044-9C5B-FEB1AA5D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765493"/>
            <a:ext cx="861527" cy="598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DF0980-7088-F544-917D-6BADB9FC0244}"/>
              </a:ext>
            </a:extLst>
          </p:cNvPr>
          <p:cNvSpPr txBox="1"/>
          <p:nvPr/>
        </p:nvSpPr>
        <p:spPr>
          <a:xfrm>
            <a:off x="179512" y="4099954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Two models are necessary to predict latitude and longitude,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3893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0"/>
            <a:ext cx="8832464" cy="57600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0EC57-EDC5-4A13-A1C6-475C719BB3C0}"/>
              </a:ext>
            </a:extLst>
          </p:cNvPr>
          <p:cNvSpPr txBox="1"/>
          <p:nvPr/>
        </p:nvSpPr>
        <p:spPr>
          <a:xfrm>
            <a:off x="124748" y="16244"/>
            <a:ext cx="90192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cs typeface="+mn-ea"/>
                <a:sym typeface="+mn-lt"/>
              </a:rPr>
              <a:t>Our Solution </a:t>
            </a:r>
            <a:r>
              <a:rPr lang="en-US" altLang="zh-CN" sz="2600" dirty="0">
                <a:cs typeface="+mn-ea"/>
                <a:sym typeface="+mn-lt"/>
              </a:rPr>
              <a:t>– Location Estimation – Multi-task learning</a:t>
            </a:r>
            <a:endParaRPr lang="zh-CN" altLang="en-US" sz="2600" b="1" dirty="0"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888AE92-EABA-F443-A905-B141D20919A4}"/>
              </a:ext>
            </a:extLst>
          </p:cNvPr>
          <p:cNvGrpSpPr/>
          <p:nvPr/>
        </p:nvGrpSpPr>
        <p:grpSpPr>
          <a:xfrm>
            <a:off x="755576" y="915566"/>
            <a:ext cx="7708784" cy="2590547"/>
            <a:chOff x="361684" y="911584"/>
            <a:chExt cx="7708784" cy="259054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7A5694-25E5-BA4B-84B1-600E731CE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361684" y="1851670"/>
              <a:ext cx="380800" cy="644346"/>
            </a:xfrm>
            <a:prstGeom prst="rect">
              <a:avLst/>
            </a:prstGeom>
            <a:noFill/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878BD1-BAF9-4742-859D-348439FB66D9}"/>
                </a:ext>
              </a:extLst>
            </p:cNvPr>
            <p:cNvSpPr/>
            <p:nvPr/>
          </p:nvSpPr>
          <p:spPr>
            <a:xfrm>
              <a:off x="1297323" y="987574"/>
              <a:ext cx="596897" cy="2448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8426C2-62F2-C541-865B-0FDD65EF5ACE}"/>
                </a:ext>
              </a:extLst>
            </p:cNvPr>
            <p:cNvSpPr txBox="1"/>
            <p:nvPr/>
          </p:nvSpPr>
          <p:spPr>
            <a:xfrm>
              <a:off x="1255657" y="112760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Input 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08F6614-F00F-3842-AF09-FF2FC25B322D}"/>
                </a:ext>
              </a:extLst>
            </p:cNvPr>
            <p:cNvSpPr/>
            <p:nvPr/>
          </p:nvSpPr>
          <p:spPr>
            <a:xfrm>
              <a:off x="2449059" y="987574"/>
              <a:ext cx="792481" cy="2448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D73527B-5FD6-8C4F-A22B-B11968CB27E1}"/>
                </a:ext>
              </a:extLst>
            </p:cNvPr>
            <p:cNvSpPr txBox="1"/>
            <p:nvPr/>
          </p:nvSpPr>
          <p:spPr>
            <a:xfrm>
              <a:off x="2377444" y="11183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Shared 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5A7CE37-77E9-2540-A4F7-B162EE155E90}"/>
                </a:ext>
              </a:extLst>
            </p:cNvPr>
            <p:cNvSpPr/>
            <p:nvPr/>
          </p:nvSpPr>
          <p:spPr>
            <a:xfrm>
              <a:off x="3898977" y="983592"/>
              <a:ext cx="727904" cy="1093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3BA2CCA-D766-C64B-82ED-7453C03AA1E3}"/>
                </a:ext>
              </a:extLst>
            </p:cNvPr>
            <p:cNvSpPr txBox="1"/>
            <p:nvPr/>
          </p:nvSpPr>
          <p:spPr>
            <a:xfrm>
              <a:off x="3862787" y="911584"/>
              <a:ext cx="800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Tower</a:t>
              </a:r>
            </a:p>
            <a:p>
              <a:pPr algn="ctr"/>
              <a:r>
                <a:rPr kumimoji="1" lang="en-US" altLang="zh-CN" dirty="0"/>
                <a:t>Lat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298388-7436-3C4F-AEB8-C3906812A762}"/>
                </a:ext>
              </a:extLst>
            </p:cNvPr>
            <p:cNvSpPr/>
            <p:nvPr/>
          </p:nvSpPr>
          <p:spPr>
            <a:xfrm>
              <a:off x="3892551" y="2341868"/>
              <a:ext cx="727904" cy="1093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66FEF7E-E870-C84D-A684-C6E8EC2D6DCD}"/>
                </a:ext>
              </a:extLst>
            </p:cNvPr>
            <p:cNvSpPr txBox="1"/>
            <p:nvPr/>
          </p:nvSpPr>
          <p:spPr>
            <a:xfrm>
              <a:off x="3867650" y="2855800"/>
              <a:ext cx="800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Tower</a:t>
              </a:r>
            </a:p>
            <a:p>
              <a:pPr algn="ctr"/>
              <a:r>
                <a:rPr kumimoji="1" lang="en-US" altLang="zh-CN" dirty="0"/>
                <a:t>Lon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1310B8A-C2EE-CE44-BD0B-AC8331CA3B16}"/>
                </a:ext>
              </a:extLst>
            </p:cNvPr>
            <p:cNvSpPr/>
            <p:nvPr/>
          </p:nvSpPr>
          <p:spPr>
            <a:xfrm>
              <a:off x="5314901" y="1221640"/>
              <a:ext cx="2755567" cy="585940"/>
            </a:xfrm>
            <a:prstGeom prst="rect">
              <a:avLst/>
            </a:prstGeom>
            <a:noFill/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2ADCD3-5F03-BC4B-AA82-1B205178657A}"/>
                </a:ext>
              </a:extLst>
            </p:cNvPr>
            <p:cNvSpPr txBox="1"/>
            <p:nvPr/>
          </p:nvSpPr>
          <p:spPr>
            <a:xfrm>
              <a:off x="5708711" y="1329944"/>
              <a:ext cx="2202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Latitude estimation</a:t>
              </a:r>
              <a:endParaRPr kumimoji="1"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0F3831A-0316-E346-883F-E3B967514577}"/>
                </a:ext>
              </a:extLst>
            </p:cNvPr>
            <p:cNvSpPr/>
            <p:nvPr/>
          </p:nvSpPr>
          <p:spPr>
            <a:xfrm>
              <a:off x="5332102" y="2595887"/>
              <a:ext cx="2738366" cy="585940"/>
            </a:xfrm>
            <a:prstGeom prst="rect">
              <a:avLst/>
            </a:prstGeom>
            <a:noFill/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9D12F8C-56B6-1945-9ECD-0D6E70E51DD2}"/>
                </a:ext>
              </a:extLst>
            </p:cNvPr>
            <p:cNvSpPr txBox="1"/>
            <p:nvPr/>
          </p:nvSpPr>
          <p:spPr>
            <a:xfrm>
              <a:off x="5757014" y="2691779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Longitude estimation</a:t>
              </a:r>
              <a:endParaRPr kumimoji="1" lang="zh-CN" altLang="en-US" dirty="0"/>
            </a:p>
          </p:txBody>
        </p:sp>
        <p:sp>
          <p:nvSpPr>
            <p:cNvPr id="29" name="右箭头 28">
              <a:extLst>
                <a:ext uri="{FF2B5EF4-FFF2-40B4-BE49-F238E27FC236}">
                  <a16:creationId xmlns:a16="http://schemas.microsoft.com/office/drawing/2014/main" id="{2571EB63-66B4-2F4A-98B3-632568137E61}"/>
                </a:ext>
              </a:extLst>
            </p:cNvPr>
            <p:cNvSpPr/>
            <p:nvPr/>
          </p:nvSpPr>
          <p:spPr>
            <a:xfrm>
              <a:off x="842906" y="1951532"/>
              <a:ext cx="397731" cy="484632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1C181629-6A15-E14E-BF28-417A800CF673}"/>
              </a:ext>
            </a:extLst>
          </p:cNvPr>
          <p:cNvCxnSpPr>
            <a:cxnSpLocks/>
          </p:cNvCxnSpPr>
          <p:nvPr/>
        </p:nvCxnSpPr>
        <p:spPr>
          <a:xfrm>
            <a:off x="396000" y="3723878"/>
            <a:ext cx="82084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0235D96-10F4-0A42-9148-E5E33E38E681}"/>
              </a:ext>
            </a:extLst>
          </p:cNvPr>
          <p:cNvSpPr txBox="1"/>
          <p:nvPr/>
        </p:nvSpPr>
        <p:spPr>
          <a:xfrm>
            <a:off x="1329577" y="401191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RSSI</a:t>
            </a:r>
            <a:endParaRPr kumimoji="1" lang="zh-CN" altLang="en-US" dirty="0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82F09846-D3BD-9C40-891C-EF88F890E121}"/>
              </a:ext>
            </a:extLst>
          </p:cNvPr>
          <p:cNvSpPr/>
          <p:nvPr/>
        </p:nvSpPr>
        <p:spPr>
          <a:xfrm>
            <a:off x="2298779" y="3954260"/>
            <a:ext cx="397731" cy="484632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A95807-14EE-FC43-BEA2-5B09F2FCAEEB}"/>
              </a:ext>
            </a:extLst>
          </p:cNvPr>
          <p:cNvSpPr txBox="1"/>
          <p:nvPr/>
        </p:nvSpPr>
        <p:spPr>
          <a:xfrm>
            <a:off x="2876156" y="402573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Distance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57ECA46-9AAC-3F46-9724-4BB79D37F297}"/>
                  </a:ext>
                </a:extLst>
              </p:cNvPr>
              <p:cNvSpPr txBox="1"/>
              <p:nvPr/>
            </p:nvSpPr>
            <p:spPr>
              <a:xfrm>
                <a:off x="396000" y="4566050"/>
                <a:ext cx="4369128" cy="381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1200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57ECA46-9AAC-3F46-9724-4BB79D37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4566050"/>
                <a:ext cx="4369128" cy="381964"/>
              </a:xfrm>
              <a:prstGeom prst="rect">
                <a:avLst/>
              </a:prstGeom>
              <a:blipFill>
                <a:blip r:embed="rId4"/>
                <a:stretch>
                  <a:fillRect t="-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>
            <a:extLst>
              <a:ext uri="{FF2B5EF4-FFF2-40B4-BE49-F238E27FC236}">
                <a16:creationId xmlns:a16="http://schemas.microsoft.com/office/drawing/2014/main" id="{693D1CEA-426A-4A41-BB43-E4AA5BFDFF07}"/>
              </a:ext>
            </a:extLst>
          </p:cNvPr>
          <p:cNvSpPr/>
          <p:nvPr/>
        </p:nvSpPr>
        <p:spPr>
          <a:xfrm>
            <a:off x="4211960" y="3878316"/>
            <a:ext cx="397731" cy="222798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83651DBE-1AE0-7549-B423-A28D55CFE73B}"/>
              </a:ext>
            </a:extLst>
          </p:cNvPr>
          <p:cNvSpPr/>
          <p:nvPr/>
        </p:nvSpPr>
        <p:spPr>
          <a:xfrm>
            <a:off x="4211960" y="4275841"/>
            <a:ext cx="397731" cy="222798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6F5FA9-B387-F14E-92A6-F5184DF0290E}"/>
              </a:ext>
            </a:extLst>
          </p:cNvPr>
          <p:cNvSpPr txBox="1"/>
          <p:nvPr/>
        </p:nvSpPr>
        <p:spPr>
          <a:xfrm>
            <a:off x="4818847" y="380494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Latitude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038F74-AEA2-B142-B3F2-911E6F528FFD}"/>
              </a:ext>
            </a:extLst>
          </p:cNvPr>
          <p:cNvSpPr txBox="1"/>
          <p:nvPr/>
        </p:nvSpPr>
        <p:spPr>
          <a:xfrm>
            <a:off x="4806741" y="420188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Longitude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4CA335-39EB-C941-8269-4E7519E48957}"/>
                  </a:ext>
                </a:extLst>
              </p:cNvPr>
              <p:cNvSpPr txBox="1"/>
              <p:nvPr/>
            </p:nvSpPr>
            <p:spPr>
              <a:xfrm>
                <a:off x="6516216" y="4543159"/>
                <a:ext cx="1629549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4CA335-39EB-C941-8269-4E7519E4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543159"/>
                <a:ext cx="1629549" cy="427746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AD029595-5F08-0643-BAB3-86CFC2668224}"/>
              </a:ext>
            </a:extLst>
          </p:cNvPr>
          <p:cNvSpPr/>
          <p:nvPr/>
        </p:nvSpPr>
        <p:spPr>
          <a:xfrm>
            <a:off x="4027062" y="4576819"/>
            <a:ext cx="26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LMRoman17"/>
              </a:rPr>
              <a:t>Trilateration/Triangulation </a:t>
            </a:r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2F612-CDFA-D84F-8328-F03D5C33E178}"/>
              </a:ext>
            </a:extLst>
          </p:cNvPr>
          <p:cNvSpPr txBox="1"/>
          <p:nvPr/>
        </p:nvSpPr>
        <p:spPr>
          <a:xfrm>
            <a:off x="6004505" y="3879998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Predict latitude and longitude </a:t>
            </a:r>
          </a:p>
          <a:p>
            <a:r>
              <a:rPr kumimoji="1" lang="en-US" altLang="zh-CN" dirty="0"/>
              <a:t>in one model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A118F7-0B1A-9D4E-AF66-6733CB678746}"/>
              </a:ext>
            </a:extLst>
          </p:cNvPr>
          <p:cNvSpPr txBox="1"/>
          <p:nvPr/>
        </p:nvSpPr>
        <p:spPr>
          <a:xfrm>
            <a:off x="0" y="3755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Explanation:</a:t>
            </a:r>
            <a:endParaRPr kumimoji="1"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BD8552D-BDE4-E44D-933A-654238469F9E}"/>
              </a:ext>
            </a:extLst>
          </p:cNvPr>
          <p:cNvSpPr/>
          <p:nvPr/>
        </p:nvSpPr>
        <p:spPr>
          <a:xfrm>
            <a:off x="1835696" y="1779662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096808A-1D4F-8F45-9B0B-C3CDBD89C73B}"/>
              </a:ext>
            </a:extLst>
          </p:cNvPr>
          <p:cNvSpPr/>
          <p:nvPr/>
        </p:nvSpPr>
        <p:spPr>
          <a:xfrm>
            <a:off x="1847674" y="276165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DC4F57-140F-C447-8A6D-BC778C594161}"/>
              </a:ext>
            </a:extLst>
          </p:cNvPr>
          <p:cNvSpPr txBox="1"/>
          <p:nvPr/>
        </p:nvSpPr>
        <p:spPr>
          <a:xfrm>
            <a:off x="1770016" y="21580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A544839-FD64-414B-B924-4AF5279EF656}"/>
              </a:ext>
            </a:extLst>
          </p:cNvPr>
          <p:cNvSpPr/>
          <p:nvPr/>
        </p:nvSpPr>
        <p:spPr>
          <a:xfrm>
            <a:off x="3057666" y="1615864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24450B8-E15A-7A4D-BD92-266E86399BDB}"/>
              </a:ext>
            </a:extLst>
          </p:cNvPr>
          <p:cNvSpPr/>
          <p:nvPr/>
        </p:nvSpPr>
        <p:spPr>
          <a:xfrm>
            <a:off x="3057666" y="2276987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1A83D6C-F6FD-CF45-867D-D46C52C551A6}"/>
              </a:ext>
            </a:extLst>
          </p:cNvPr>
          <p:cNvSpPr/>
          <p:nvPr/>
        </p:nvSpPr>
        <p:spPr>
          <a:xfrm>
            <a:off x="3062998" y="2921077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B45273-B370-4E49-92F2-E81CE77C3867}"/>
              </a:ext>
            </a:extLst>
          </p:cNvPr>
          <p:cNvSpPr txBox="1"/>
          <p:nvPr/>
        </p:nvSpPr>
        <p:spPr>
          <a:xfrm>
            <a:off x="3001832" y="18384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FD396EA-35E7-9946-8064-24B3037D443E}"/>
              </a:ext>
            </a:extLst>
          </p:cNvPr>
          <p:cNvSpPr txBox="1"/>
          <p:nvPr/>
        </p:nvSpPr>
        <p:spPr>
          <a:xfrm>
            <a:off x="2998436" y="2533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BFE81E73-0C33-E54E-8102-9A75DEFF9938}"/>
              </a:ext>
            </a:extLst>
          </p:cNvPr>
          <p:cNvSpPr/>
          <p:nvPr/>
        </p:nvSpPr>
        <p:spPr>
          <a:xfrm>
            <a:off x="4506379" y="1552918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5BBCF8-4440-6B4E-89AF-8DFA8554CF0B}"/>
              </a:ext>
            </a:extLst>
          </p:cNvPr>
          <p:cNvSpPr txBox="1"/>
          <p:nvPr/>
        </p:nvSpPr>
        <p:spPr>
          <a:xfrm>
            <a:off x="4449072" y="17260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740C98B-E24A-4D45-BA1A-64F1D5E7095E}"/>
              </a:ext>
            </a:extLst>
          </p:cNvPr>
          <p:cNvSpPr/>
          <p:nvPr/>
        </p:nvSpPr>
        <p:spPr>
          <a:xfrm>
            <a:off x="4490358" y="2571750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3BBCC6-71D0-A64E-A800-180CFA1DBD9B}"/>
              </a:ext>
            </a:extLst>
          </p:cNvPr>
          <p:cNvSpPr txBox="1"/>
          <p:nvPr/>
        </p:nvSpPr>
        <p:spPr>
          <a:xfrm>
            <a:off x="4426625" y="22123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762CDC8-BA10-4345-8481-148375B5C228}"/>
              </a:ext>
            </a:extLst>
          </p:cNvPr>
          <p:cNvSpPr/>
          <p:nvPr/>
        </p:nvSpPr>
        <p:spPr>
          <a:xfrm>
            <a:off x="5799526" y="1380446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369C6FF6-7FF2-7342-905E-B381C9935611}"/>
              </a:ext>
            </a:extLst>
          </p:cNvPr>
          <p:cNvSpPr/>
          <p:nvPr/>
        </p:nvSpPr>
        <p:spPr>
          <a:xfrm>
            <a:off x="5800485" y="2731643"/>
            <a:ext cx="28803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AE30C1B-71F7-2841-9BD8-B618C5ED2614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123728" y="1759880"/>
            <a:ext cx="933938" cy="1637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D1DE6A5C-6B1A-C446-92CD-B62441438528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123728" y="1923678"/>
            <a:ext cx="933938" cy="49732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09ACE19C-29D8-5547-BBD1-4ED6B7817ED1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2123728" y="1923678"/>
            <a:ext cx="939270" cy="114141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0EDF9DEF-4CDD-F34C-9059-8509122BE32F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 flipV="1">
            <a:off x="2135706" y="1759880"/>
            <a:ext cx="921960" cy="114579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EC1A8C63-1A27-924A-959E-20C37B208436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 flipV="1">
            <a:off x="2135706" y="2421003"/>
            <a:ext cx="921960" cy="4846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8071EC34-0ADD-C149-B038-B4AACC936A0F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2135706" y="2905674"/>
            <a:ext cx="927292" cy="15941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517E0D8E-A488-544F-8AE3-B729B93FF706}"/>
              </a:ext>
            </a:extLst>
          </p:cNvPr>
          <p:cNvCxnSpPr>
            <a:cxnSpLocks/>
            <a:stCxn id="49" idx="6"/>
            <a:endCxn id="54" idx="2"/>
          </p:cNvCxnSpPr>
          <p:nvPr/>
        </p:nvCxnSpPr>
        <p:spPr>
          <a:xfrm flipV="1">
            <a:off x="3345698" y="1696934"/>
            <a:ext cx="1160681" cy="629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2D827086-25F4-F243-BA66-3C2E1CAB5A8E}"/>
              </a:ext>
            </a:extLst>
          </p:cNvPr>
          <p:cNvCxnSpPr>
            <a:cxnSpLocks/>
            <a:stCxn id="49" idx="6"/>
            <a:endCxn id="55" idx="2"/>
          </p:cNvCxnSpPr>
          <p:nvPr/>
        </p:nvCxnSpPr>
        <p:spPr>
          <a:xfrm>
            <a:off x="3345698" y="1759880"/>
            <a:ext cx="1144660" cy="95588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4A98ACC5-6210-4141-A7E9-D37BEEF3E27A}"/>
              </a:ext>
            </a:extLst>
          </p:cNvPr>
          <p:cNvCxnSpPr>
            <a:cxnSpLocks/>
            <a:stCxn id="50" idx="6"/>
            <a:endCxn id="54" idx="2"/>
          </p:cNvCxnSpPr>
          <p:nvPr/>
        </p:nvCxnSpPr>
        <p:spPr>
          <a:xfrm flipV="1">
            <a:off x="3345698" y="1696934"/>
            <a:ext cx="1160681" cy="72406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370429F-4C69-634E-AF19-5CA003996112}"/>
              </a:ext>
            </a:extLst>
          </p:cNvPr>
          <p:cNvCxnSpPr>
            <a:cxnSpLocks/>
            <a:stCxn id="50" idx="6"/>
            <a:endCxn id="55" idx="2"/>
          </p:cNvCxnSpPr>
          <p:nvPr/>
        </p:nvCxnSpPr>
        <p:spPr>
          <a:xfrm>
            <a:off x="3345698" y="2421003"/>
            <a:ext cx="1144660" cy="29476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E8E7743-E305-464C-A6DB-70BDF58748C3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 flipV="1">
            <a:off x="3351030" y="1696934"/>
            <a:ext cx="1155349" cy="13681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80CD8A0B-6FC9-AF40-B810-0CBDAD187C04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 flipV="1">
            <a:off x="3351030" y="2715766"/>
            <a:ext cx="1139328" cy="34932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3731EBC0-D843-5049-8B96-6E8515326707}"/>
              </a:ext>
            </a:extLst>
          </p:cNvPr>
          <p:cNvCxnSpPr>
            <a:cxnSpLocks/>
            <a:stCxn id="54" idx="6"/>
            <a:endCxn id="56" idx="2"/>
          </p:cNvCxnSpPr>
          <p:nvPr/>
        </p:nvCxnSpPr>
        <p:spPr>
          <a:xfrm flipV="1">
            <a:off x="4794411" y="1524462"/>
            <a:ext cx="1005115" cy="17247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1F5A02D2-38D9-854E-BD32-6DE453C02649}"/>
              </a:ext>
            </a:extLst>
          </p:cNvPr>
          <p:cNvCxnSpPr>
            <a:cxnSpLocks/>
            <a:stCxn id="55" idx="6"/>
            <a:endCxn id="57" idx="2"/>
          </p:cNvCxnSpPr>
          <p:nvPr/>
        </p:nvCxnSpPr>
        <p:spPr>
          <a:xfrm>
            <a:off x="4778390" y="2715766"/>
            <a:ext cx="1022095" cy="1598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F2DBF392-35E7-F647-BF05-12085A6DE325}"/>
              </a:ext>
            </a:extLst>
          </p:cNvPr>
          <p:cNvCxnSpPr>
            <a:cxnSpLocks/>
            <a:stCxn id="11" idx="3"/>
            <a:endCxn id="56" idx="2"/>
          </p:cNvCxnSpPr>
          <p:nvPr/>
        </p:nvCxnSpPr>
        <p:spPr>
          <a:xfrm flipV="1">
            <a:off x="4864570" y="1524462"/>
            <a:ext cx="934956" cy="3862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11A94E82-1FD9-1C48-B52C-3F2AAF3AD444}"/>
              </a:ext>
            </a:extLst>
          </p:cNvPr>
          <p:cNvCxnSpPr>
            <a:cxnSpLocks/>
            <a:stCxn id="15" idx="3"/>
            <a:endCxn id="57" idx="2"/>
          </p:cNvCxnSpPr>
          <p:nvPr/>
        </p:nvCxnSpPr>
        <p:spPr>
          <a:xfrm>
            <a:off x="4842123" y="2397023"/>
            <a:ext cx="958362" cy="4786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17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Results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AAAD1-B48F-AB41-B140-6EC464B3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95686"/>
            <a:ext cx="3846173" cy="23077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9A45E9-EA22-8B49-9413-F0ABE3260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80" y="1607046"/>
            <a:ext cx="4692600" cy="3128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F8F6BA-5E7E-274C-86DC-A6DBA03D2C67}"/>
              </a:ext>
            </a:extLst>
          </p:cNvPr>
          <p:cNvSpPr txBox="1"/>
          <p:nvPr/>
        </p:nvSpPr>
        <p:spPr>
          <a:xfrm>
            <a:off x="33603" y="739565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Multi-task learning model obtains the best mean error.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Most predictions of the multi-task learning model are relatively good.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E54852-F480-DC4E-8BD9-492E72ABC8E3}"/>
              </a:ext>
            </a:extLst>
          </p:cNvPr>
          <p:cNvSpPr txBox="1"/>
          <p:nvPr/>
        </p:nvSpPr>
        <p:spPr>
          <a:xfrm>
            <a:off x="6636706" y="4371950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error</a:t>
            </a:r>
            <a:endParaRPr kumimoji="1" lang="zh-CN" altLang="en-US" sz="1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A4AF1B-7F87-1B47-85EA-6B7CFB37AEFF}"/>
              </a:ext>
            </a:extLst>
          </p:cNvPr>
          <p:cNvSpPr txBox="1"/>
          <p:nvPr/>
        </p:nvSpPr>
        <p:spPr>
          <a:xfrm>
            <a:off x="4427984" y="3117617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Count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719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Results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6D050-6542-1644-999C-798387043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3" y="915566"/>
            <a:ext cx="8172400" cy="4127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9EE68E-BAA0-3F47-81AC-7CC3050FB967}"/>
              </a:ext>
            </a:extLst>
          </p:cNvPr>
          <p:cNvSpPr/>
          <p:nvPr/>
        </p:nvSpPr>
        <p:spPr>
          <a:xfrm>
            <a:off x="539552" y="3723878"/>
            <a:ext cx="792088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40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Outlook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A51076-3A9D-4230-B3E2-40FE54CF45D8}"/>
              </a:ext>
            </a:extLst>
          </p:cNvPr>
          <p:cNvSpPr txBox="1"/>
          <p:nvPr/>
        </p:nvSpPr>
        <p:spPr>
          <a:xfrm>
            <a:off x="2195736" y="1419622"/>
            <a:ext cx="9174965" cy="22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Explicit usage of </a:t>
            </a:r>
            <a:r>
              <a:rPr lang="en-US" altLang="zh-CN" dirty="0" err="1">
                <a:cs typeface="+mn-ea"/>
                <a:sym typeface="+mn-lt"/>
              </a:rPr>
              <a:t>LoS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NLoS</a:t>
            </a:r>
            <a:r>
              <a:rPr lang="en-US" altLang="zh-CN" dirty="0">
                <a:cs typeface="+mn-ea"/>
                <a:sym typeface="+mn-lt"/>
              </a:rPr>
              <a:t>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Spatial dependencies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Dynamics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6G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02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60131591-DD14-49E6-AA49-0E9A94D9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699542"/>
            <a:ext cx="8497192" cy="2448208"/>
          </a:xfrm>
        </p:spPr>
        <p:txBody>
          <a:bodyPr/>
          <a:lstStyle/>
          <a:p>
            <a:pPr algn="ctr"/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</a:rPr>
              <a:t>Thank you!</a:t>
            </a:r>
            <a:endParaRPr lang="zh-CN" altLang="en-US" sz="36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3491880" y="1448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1034861" cy="1198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60C69D7-E8C3-444A-A6E5-DD742009C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505" y="300949"/>
            <a:ext cx="252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3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2514BC-18E5-ED4E-9602-9766FF32F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7B671-1C97-406F-9CC6-C711624DAA13}" type="slidenum">
              <a:rPr lang="en-US" altLang="zh-CN" smtClean="0"/>
              <a:pPr/>
              <a:t>17</a:t>
            </a:fld>
            <a:endParaRPr lang="en-US" dirty="0"/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2642DC08-A5BB-AB4B-A2C8-44197E7332B7}"/>
              </a:ext>
            </a:extLst>
          </p:cNvPr>
          <p:cNvGrpSpPr/>
          <p:nvPr/>
        </p:nvGrpSpPr>
        <p:grpSpPr>
          <a:xfrm>
            <a:off x="1547664" y="1233943"/>
            <a:ext cx="6257140" cy="3583869"/>
            <a:chOff x="1547664" y="1233943"/>
            <a:chExt cx="6257140" cy="35838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D196281-51A0-0048-B426-5183BF3E9266}"/>
                </a:ext>
              </a:extLst>
            </p:cNvPr>
            <p:cNvGrpSpPr/>
            <p:nvPr/>
          </p:nvGrpSpPr>
          <p:grpSpPr>
            <a:xfrm>
              <a:off x="3647122" y="4313756"/>
              <a:ext cx="2029776" cy="504056"/>
              <a:chOff x="3226301" y="4227934"/>
              <a:chExt cx="2029776" cy="50405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9F4AB-BCED-7D45-B26D-992F2AA336CF}"/>
                  </a:ext>
                </a:extLst>
              </p:cNvPr>
              <p:cNvSpPr/>
              <p:nvPr/>
            </p:nvSpPr>
            <p:spPr>
              <a:xfrm>
                <a:off x="3226301" y="4227934"/>
                <a:ext cx="2029776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B8CAE89-2CE4-1747-A67E-8EB7679E1696}"/>
                  </a:ext>
                </a:extLst>
              </p:cNvPr>
              <p:cNvSpPr/>
              <p:nvPr/>
            </p:nvSpPr>
            <p:spPr>
              <a:xfrm>
                <a:off x="3923928" y="4335946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97C392A1-C0CA-E44C-881A-BFFC4F0AEEB6}"/>
                  </a:ext>
                </a:extLst>
              </p:cNvPr>
              <p:cNvSpPr/>
              <p:nvPr/>
            </p:nvSpPr>
            <p:spPr>
              <a:xfrm>
                <a:off x="4788024" y="434550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68C53-AF6B-9044-897E-A4088960AC30}"/>
                  </a:ext>
                </a:extLst>
              </p:cNvPr>
              <p:cNvSpPr txBox="1"/>
              <p:nvPr/>
            </p:nvSpPr>
            <p:spPr>
              <a:xfrm>
                <a:off x="4300518" y="422793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E8E9F1A-A837-784C-A933-D2371885E99B}"/>
                  </a:ext>
                </a:extLst>
              </p:cNvPr>
              <p:cNvSpPr txBox="1"/>
              <p:nvPr/>
            </p:nvSpPr>
            <p:spPr>
              <a:xfrm>
                <a:off x="3226301" y="4289525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Input</a:t>
                </a:r>
                <a:endParaRPr kumimoji="1" lang="zh-CN" altLang="en-US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C1E6D42-9419-5C40-817F-395711766DD1}"/>
                </a:ext>
              </a:extLst>
            </p:cNvPr>
            <p:cNvGrpSpPr/>
            <p:nvPr/>
          </p:nvGrpSpPr>
          <p:grpSpPr>
            <a:xfrm>
              <a:off x="2915816" y="3363838"/>
              <a:ext cx="3492388" cy="504056"/>
              <a:chOff x="2915816" y="3003798"/>
              <a:chExt cx="3492388" cy="50405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74876CA-D2B0-014F-8EDF-E1DC01F13E58}"/>
                  </a:ext>
                </a:extLst>
              </p:cNvPr>
              <p:cNvSpPr/>
              <p:nvPr/>
            </p:nvSpPr>
            <p:spPr>
              <a:xfrm>
                <a:off x="2915816" y="3003798"/>
                <a:ext cx="3492388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1B769DF-9DCB-6B46-99FB-4B2468D02A83}"/>
                  </a:ext>
                </a:extLst>
              </p:cNvPr>
              <p:cNvSpPr/>
              <p:nvPr/>
            </p:nvSpPr>
            <p:spPr>
              <a:xfrm>
                <a:off x="3815916" y="311181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2ABBE8E-EC69-A14D-95C8-AD13ECE4EE2C}"/>
                  </a:ext>
                </a:extLst>
              </p:cNvPr>
              <p:cNvSpPr/>
              <p:nvPr/>
            </p:nvSpPr>
            <p:spPr>
              <a:xfrm>
                <a:off x="4463988" y="3111810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6ECF87F-5D72-D04D-9D8F-B6053ED265C6}"/>
                  </a:ext>
                </a:extLst>
              </p:cNvPr>
              <p:cNvSpPr/>
              <p:nvPr/>
            </p:nvSpPr>
            <p:spPr>
              <a:xfrm>
                <a:off x="5328084" y="312137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B34105B-43C5-E84E-866D-5E1679F9EEB8}"/>
                  </a:ext>
                </a:extLst>
              </p:cNvPr>
              <p:cNvSpPr/>
              <p:nvPr/>
            </p:nvSpPr>
            <p:spPr>
              <a:xfrm>
                <a:off x="5976156" y="312137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38CD14A-584D-FE46-BA7B-4635BD1C5D9C}"/>
                  </a:ext>
                </a:extLst>
              </p:cNvPr>
              <p:cNvSpPr txBox="1"/>
              <p:nvPr/>
            </p:nvSpPr>
            <p:spPr>
              <a:xfrm>
                <a:off x="4840578" y="300379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A3DE48B-73DD-C942-AAE9-F46175FC5AC3}"/>
                  </a:ext>
                </a:extLst>
              </p:cNvPr>
              <p:cNvSpPr txBox="1"/>
              <p:nvPr/>
            </p:nvSpPr>
            <p:spPr>
              <a:xfrm>
                <a:off x="2923461" y="3075806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Shared</a:t>
                </a:r>
                <a:endParaRPr kumimoji="1" lang="zh-CN" altLang="en-US" dirty="0"/>
              </a:p>
            </p:txBody>
          </p:sp>
        </p:grp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97B04372-75AE-F44C-90B0-11EE01B663D2}"/>
                </a:ext>
              </a:extLst>
            </p:cNvPr>
            <p:cNvCxnSpPr>
              <a:stCxn id="8" idx="0"/>
              <a:endCxn id="14" idx="4"/>
            </p:cNvCxnSpPr>
            <p:nvPr/>
          </p:nvCxnSpPr>
          <p:spPr>
            <a:xfrm flipH="1" flipV="1">
              <a:off x="3959932" y="3759882"/>
              <a:ext cx="528833" cy="661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B1111540-E819-0C41-91DD-7FF9E87FC607}"/>
                </a:ext>
              </a:extLst>
            </p:cNvPr>
            <p:cNvCxnSpPr>
              <a:stCxn id="8" idx="0"/>
              <a:endCxn id="15" idx="4"/>
            </p:cNvCxnSpPr>
            <p:nvPr/>
          </p:nvCxnSpPr>
          <p:spPr>
            <a:xfrm flipV="1">
              <a:off x="4488765" y="3759882"/>
              <a:ext cx="119239" cy="661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65F146D5-1527-A142-9056-BFD4882259B7}"/>
                </a:ext>
              </a:extLst>
            </p:cNvPr>
            <p:cNvCxnSpPr>
              <a:cxnSpLocks/>
              <a:stCxn id="8" idx="0"/>
              <a:endCxn id="16" idx="4"/>
            </p:cNvCxnSpPr>
            <p:nvPr/>
          </p:nvCxnSpPr>
          <p:spPr>
            <a:xfrm flipV="1">
              <a:off x="4488765" y="3769444"/>
              <a:ext cx="983335" cy="652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5A0AD34A-0C9A-DC4B-BF53-E36B18EDFD36}"/>
                </a:ext>
              </a:extLst>
            </p:cNvPr>
            <p:cNvCxnSpPr>
              <a:cxnSpLocks/>
              <a:stCxn id="8" idx="0"/>
              <a:endCxn id="17" idx="4"/>
            </p:cNvCxnSpPr>
            <p:nvPr/>
          </p:nvCxnSpPr>
          <p:spPr>
            <a:xfrm flipV="1">
              <a:off x="4488765" y="3769444"/>
              <a:ext cx="1631407" cy="652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BF34A9D3-E5F3-C144-980D-BD34C50CDE6B}"/>
                </a:ext>
              </a:extLst>
            </p:cNvPr>
            <p:cNvCxnSpPr>
              <a:cxnSpLocks/>
              <a:stCxn id="9" idx="0"/>
              <a:endCxn id="17" idx="4"/>
            </p:cNvCxnSpPr>
            <p:nvPr/>
          </p:nvCxnSpPr>
          <p:spPr>
            <a:xfrm flipV="1">
              <a:off x="5352861" y="3769444"/>
              <a:ext cx="767311" cy="661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9C07806E-1D25-084E-8E5F-78A4F9866FFF}"/>
                </a:ext>
              </a:extLst>
            </p:cNvPr>
            <p:cNvCxnSpPr>
              <a:cxnSpLocks/>
              <a:stCxn id="9" idx="0"/>
              <a:endCxn id="16" idx="4"/>
            </p:cNvCxnSpPr>
            <p:nvPr/>
          </p:nvCxnSpPr>
          <p:spPr>
            <a:xfrm flipV="1">
              <a:off x="5352861" y="3769444"/>
              <a:ext cx="119239" cy="661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1D286E75-8B70-894C-90F3-118C00E660BA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H="1" flipV="1">
              <a:off x="4608004" y="3759882"/>
              <a:ext cx="744857" cy="671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285E76E-945B-A04B-AE81-68133E80EB0D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H="1" flipV="1">
              <a:off x="3959932" y="3759882"/>
              <a:ext cx="1392929" cy="671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AC863CE8-8AE7-CB41-88FE-8ABAA6850F02}"/>
                </a:ext>
              </a:extLst>
            </p:cNvPr>
            <p:cNvGrpSpPr/>
            <p:nvPr/>
          </p:nvGrpSpPr>
          <p:grpSpPr>
            <a:xfrm>
              <a:off x="2257474" y="2200713"/>
              <a:ext cx="2078180" cy="504056"/>
              <a:chOff x="3394002" y="4180882"/>
              <a:chExt cx="2078180" cy="504056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7DEEF0-43C0-454C-B406-DF6405A9283A}"/>
                  </a:ext>
                </a:extLst>
              </p:cNvPr>
              <p:cNvSpPr/>
              <p:nvPr/>
            </p:nvSpPr>
            <p:spPr>
              <a:xfrm>
                <a:off x="3442406" y="4180882"/>
                <a:ext cx="2029776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3155F51-88F2-0C4D-A287-66943243CF81}"/>
                  </a:ext>
                </a:extLst>
              </p:cNvPr>
              <p:cNvSpPr/>
              <p:nvPr/>
            </p:nvSpPr>
            <p:spPr>
              <a:xfrm>
                <a:off x="4564599" y="431422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7C171797-0799-DA40-8FD7-D6F6485F0BD2}"/>
                  </a:ext>
                </a:extLst>
              </p:cNvPr>
              <p:cNvSpPr/>
              <p:nvPr/>
            </p:nvSpPr>
            <p:spPr>
              <a:xfrm>
                <a:off x="5033277" y="4305984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80A9AEA-54B4-9749-AC86-6CE65D294F83}"/>
                  </a:ext>
                </a:extLst>
              </p:cNvPr>
              <p:cNvSpPr txBox="1"/>
              <p:nvPr/>
            </p:nvSpPr>
            <p:spPr>
              <a:xfrm>
                <a:off x="3394002" y="4248244"/>
                <a:ext cx="1108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Tower </a:t>
                </a:r>
                <a:r>
                  <a:rPr kumimoji="1" lang="en-US" altLang="zh-CN" dirty="0" err="1"/>
                  <a:t>lat</a:t>
                </a:r>
                <a:endParaRPr kumimoji="1" lang="zh-CN" altLang="en-US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3038B51-8A2A-264E-A435-DE88B22BCBEA}"/>
                </a:ext>
              </a:extLst>
            </p:cNvPr>
            <p:cNvGrpSpPr/>
            <p:nvPr/>
          </p:nvGrpSpPr>
          <p:grpSpPr>
            <a:xfrm>
              <a:off x="4980432" y="2204678"/>
              <a:ext cx="2078180" cy="504056"/>
              <a:chOff x="3394002" y="4180882"/>
              <a:chExt cx="2078180" cy="504056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60BD999-1F34-D444-AACD-161AD43A2E80}"/>
                  </a:ext>
                </a:extLst>
              </p:cNvPr>
              <p:cNvSpPr/>
              <p:nvPr/>
            </p:nvSpPr>
            <p:spPr>
              <a:xfrm>
                <a:off x="3442406" y="4180882"/>
                <a:ext cx="2029776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C3847421-D393-2848-9C83-BD7774023C9C}"/>
                  </a:ext>
                </a:extLst>
              </p:cNvPr>
              <p:cNvSpPr/>
              <p:nvPr/>
            </p:nvSpPr>
            <p:spPr>
              <a:xfrm>
                <a:off x="4564599" y="4314222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DA8BF809-D257-6842-B581-59741CE5950E}"/>
                  </a:ext>
                </a:extLst>
              </p:cNvPr>
              <p:cNvSpPr/>
              <p:nvPr/>
            </p:nvSpPr>
            <p:spPr>
              <a:xfrm>
                <a:off x="5033277" y="4305984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5B1E5288-5C6B-2142-B385-C00C09B20176}"/>
                  </a:ext>
                </a:extLst>
              </p:cNvPr>
              <p:cNvSpPr txBox="1"/>
              <p:nvPr/>
            </p:nvSpPr>
            <p:spPr>
              <a:xfrm>
                <a:off x="3394002" y="4248244"/>
                <a:ext cx="1172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Tower </a:t>
                </a:r>
                <a:r>
                  <a:rPr kumimoji="1" lang="en-US" altLang="zh-CN" dirty="0" err="1"/>
                  <a:t>lon</a:t>
                </a:r>
                <a:endParaRPr kumimoji="1" lang="zh-CN" altLang="en-US" dirty="0"/>
              </a:p>
            </p:txBody>
          </p:sp>
        </p:grp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CA0229D4-0239-8442-8739-CA77BE31CAD4}"/>
                </a:ext>
              </a:extLst>
            </p:cNvPr>
            <p:cNvCxnSpPr>
              <a:cxnSpLocks/>
              <a:stCxn id="14" idx="0"/>
              <a:endCxn id="48" idx="4"/>
            </p:cNvCxnSpPr>
            <p:nvPr/>
          </p:nvCxnSpPr>
          <p:spPr>
            <a:xfrm flipH="1" flipV="1">
              <a:off x="3572087" y="2622085"/>
              <a:ext cx="387845" cy="849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668267CE-0E0F-434A-A773-1781CEE897E3}"/>
                </a:ext>
              </a:extLst>
            </p:cNvPr>
            <p:cNvCxnSpPr>
              <a:cxnSpLocks/>
              <a:stCxn id="14" idx="0"/>
              <a:endCxn id="49" idx="4"/>
            </p:cNvCxnSpPr>
            <p:nvPr/>
          </p:nvCxnSpPr>
          <p:spPr>
            <a:xfrm flipV="1">
              <a:off x="3959932" y="2613847"/>
              <a:ext cx="80833" cy="8580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>
              <a:extLst>
                <a:ext uri="{FF2B5EF4-FFF2-40B4-BE49-F238E27FC236}">
                  <a16:creationId xmlns:a16="http://schemas.microsoft.com/office/drawing/2014/main" id="{A7D5E9B0-5BD9-E741-85F6-6BD22284F210}"/>
                </a:ext>
              </a:extLst>
            </p:cNvPr>
            <p:cNvCxnSpPr>
              <a:cxnSpLocks/>
              <a:stCxn id="14" idx="0"/>
              <a:endCxn id="54" idx="4"/>
            </p:cNvCxnSpPr>
            <p:nvPr/>
          </p:nvCxnSpPr>
          <p:spPr>
            <a:xfrm flipV="1">
              <a:off x="3959932" y="2626050"/>
              <a:ext cx="2335113" cy="845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F4FE7B47-B828-2B40-9CF3-6BAF030DADFC}"/>
                </a:ext>
              </a:extLst>
            </p:cNvPr>
            <p:cNvCxnSpPr>
              <a:cxnSpLocks/>
              <a:stCxn id="14" idx="0"/>
              <a:endCxn id="55" idx="4"/>
            </p:cNvCxnSpPr>
            <p:nvPr/>
          </p:nvCxnSpPr>
          <p:spPr>
            <a:xfrm flipV="1">
              <a:off x="3959932" y="2617812"/>
              <a:ext cx="2803791" cy="8540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FEBB68AB-6D34-6743-8018-F481C4DF92ED}"/>
                </a:ext>
              </a:extLst>
            </p:cNvPr>
            <p:cNvCxnSpPr>
              <a:cxnSpLocks/>
              <a:stCxn id="15" idx="0"/>
              <a:endCxn id="48" idx="4"/>
            </p:cNvCxnSpPr>
            <p:nvPr/>
          </p:nvCxnSpPr>
          <p:spPr>
            <a:xfrm flipH="1" flipV="1">
              <a:off x="3572087" y="2622085"/>
              <a:ext cx="1035917" cy="849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92D759F0-EDB1-D548-BE78-B593CED06ECC}"/>
                </a:ext>
              </a:extLst>
            </p:cNvPr>
            <p:cNvCxnSpPr>
              <a:cxnSpLocks/>
              <a:stCxn id="15" idx="0"/>
              <a:endCxn id="49" idx="4"/>
            </p:cNvCxnSpPr>
            <p:nvPr/>
          </p:nvCxnSpPr>
          <p:spPr>
            <a:xfrm flipH="1" flipV="1">
              <a:off x="4040765" y="2613847"/>
              <a:ext cx="567239" cy="8580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75">
              <a:extLst>
                <a:ext uri="{FF2B5EF4-FFF2-40B4-BE49-F238E27FC236}">
                  <a16:creationId xmlns:a16="http://schemas.microsoft.com/office/drawing/2014/main" id="{7388CE8E-0EE7-7645-9FF7-CB13611C3200}"/>
                </a:ext>
              </a:extLst>
            </p:cNvPr>
            <p:cNvCxnSpPr>
              <a:cxnSpLocks/>
              <a:stCxn id="15" idx="0"/>
              <a:endCxn id="54" idx="4"/>
            </p:cNvCxnSpPr>
            <p:nvPr/>
          </p:nvCxnSpPr>
          <p:spPr>
            <a:xfrm flipV="1">
              <a:off x="4608004" y="2626050"/>
              <a:ext cx="1687041" cy="845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>
              <a:extLst>
                <a:ext uri="{FF2B5EF4-FFF2-40B4-BE49-F238E27FC236}">
                  <a16:creationId xmlns:a16="http://schemas.microsoft.com/office/drawing/2014/main" id="{61F142D6-AB6B-0747-8619-A03C9364AD03}"/>
                </a:ext>
              </a:extLst>
            </p:cNvPr>
            <p:cNvCxnSpPr>
              <a:cxnSpLocks/>
              <a:stCxn id="15" idx="0"/>
              <a:endCxn id="55" idx="4"/>
            </p:cNvCxnSpPr>
            <p:nvPr/>
          </p:nvCxnSpPr>
          <p:spPr>
            <a:xfrm flipV="1">
              <a:off x="4608004" y="2617812"/>
              <a:ext cx="2155719" cy="8540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E04E8342-F5F9-7F4D-8F8F-356EDFE33BC6}"/>
                </a:ext>
              </a:extLst>
            </p:cNvPr>
            <p:cNvCxnSpPr>
              <a:cxnSpLocks/>
              <a:stCxn id="16" idx="0"/>
              <a:endCxn id="48" idx="4"/>
            </p:cNvCxnSpPr>
            <p:nvPr/>
          </p:nvCxnSpPr>
          <p:spPr>
            <a:xfrm flipH="1" flipV="1">
              <a:off x="3572087" y="2622085"/>
              <a:ext cx="1900013" cy="859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EC43CC59-B9E7-FC41-8A4E-A7259D3368E5}"/>
                </a:ext>
              </a:extLst>
            </p:cNvPr>
            <p:cNvCxnSpPr>
              <a:cxnSpLocks/>
              <a:stCxn id="16" idx="0"/>
              <a:endCxn id="49" idx="4"/>
            </p:cNvCxnSpPr>
            <p:nvPr/>
          </p:nvCxnSpPr>
          <p:spPr>
            <a:xfrm flipH="1" flipV="1">
              <a:off x="4040765" y="2613847"/>
              <a:ext cx="1431335" cy="8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76E2F45C-E365-F44A-8BED-70ABCDAC8817}"/>
                </a:ext>
              </a:extLst>
            </p:cNvPr>
            <p:cNvCxnSpPr>
              <a:cxnSpLocks/>
              <a:stCxn id="16" idx="0"/>
              <a:endCxn id="54" idx="4"/>
            </p:cNvCxnSpPr>
            <p:nvPr/>
          </p:nvCxnSpPr>
          <p:spPr>
            <a:xfrm flipV="1">
              <a:off x="5472100" y="2626050"/>
              <a:ext cx="822945" cy="855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E75E7D1E-CDB3-B94A-BF60-F2ED2102D1D5}"/>
                </a:ext>
              </a:extLst>
            </p:cNvPr>
            <p:cNvCxnSpPr>
              <a:cxnSpLocks/>
              <a:stCxn id="16" idx="0"/>
              <a:endCxn id="55" idx="4"/>
            </p:cNvCxnSpPr>
            <p:nvPr/>
          </p:nvCxnSpPr>
          <p:spPr>
            <a:xfrm flipV="1">
              <a:off x="5472100" y="2617812"/>
              <a:ext cx="1291623" cy="863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A0F93A9E-3514-E44B-B041-2C2569890CD0}"/>
                </a:ext>
              </a:extLst>
            </p:cNvPr>
            <p:cNvCxnSpPr>
              <a:cxnSpLocks/>
              <a:stCxn id="17" idx="0"/>
              <a:endCxn id="48" idx="4"/>
            </p:cNvCxnSpPr>
            <p:nvPr/>
          </p:nvCxnSpPr>
          <p:spPr>
            <a:xfrm flipH="1" flipV="1">
              <a:off x="3572087" y="2622085"/>
              <a:ext cx="2548085" cy="859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D66D16C1-D136-B44E-8039-48AE65CC7B81}"/>
                </a:ext>
              </a:extLst>
            </p:cNvPr>
            <p:cNvCxnSpPr>
              <a:cxnSpLocks/>
              <a:stCxn id="17" idx="0"/>
              <a:endCxn id="49" idx="4"/>
            </p:cNvCxnSpPr>
            <p:nvPr/>
          </p:nvCxnSpPr>
          <p:spPr>
            <a:xfrm flipH="1" flipV="1">
              <a:off x="4040765" y="2613847"/>
              <a:ext cx="2079407" cy="86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1272E51A-91F1-F649-8353-766F4632F966}"/>
                </a:ext>
              </a:extLst>
            </p:cNvPr>
            <p:cNvCxnSpPr>
              <a:cxnSpLocks/>
              <a:stCxn id="17" idx="0"/>
              <a:endCxn id="54" idx="4"/>
            </p:cNvCxnSpPr>
            <p:nvPr/>
          </p:nvCxnSpPr>
          <p:spPr>
            <a:xfrm flipV="1">
              <a:off x="6120172" y="2626050"/>
              <a:ext cx="174873" cy="8553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D622C9F3-0A8A-1941-8727-14061A1D6E36}"/>
                </a:ext>
              </a:extLst>
            </p:cNvPr>
            <p:cNvCxnSpPr>
              <a:cxnSpLocks/>
              <a:stCxn id="17" idx="0"/>
              <a:endCxn id="55" idx="4"/>
            </p:cNvCxnSpPr>
            <p:nvPr/>
          </p:nvCxnSpPr>
          <p:spPr>
            <a:xfrm flipV="1">
              <a:off x="6120172" y="2617812"/>
              <a:ext cx="643551" cy="863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8685198C-06FF-E145-AE65-F910B27BD90B}"/>
                </a:ext>
              </a:extLst>
            </p:cNvPr>
            <p:cNvGrpSpPr/>
            <p:nvPr/>
          </p:nvGrpSpPr>
          <p:grpSpPr>
            <a:xfrm>
              <a:off x="1547664" y="1233943"/>
              <a:ext cx="2775968" cy="504056"/>
              <a:chOff x="2696214" y="4180882"/>
              <a:chExt cx="2775968" cy="504056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30F457E-BFCF-4342-BEBB-B3038EA9D7E4}"/>
                  </a:ext>
                </a:extLst>
              </p:cNvPr>
              <p:cNvSpPr/>
              <p:nvPr/>
            </p:nvSpPr>
            <p:spPr>
              <a:xfrm>
                <a:off x="2696214" y="4180882"/>
                <a:ext cx="2775968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CC0CEC8B-B82F-9B43-BA9A-40299AE0F79E}"/>
                  </a:ext>
                </a:extLst>
              </p:cNvPr>
              <p:cNvSpPr/>
              <p:nvPr/>
            </p:nvSpPr>
            <p:spPr>
              <a:xfrm>
                <a:off x="5033277" y="4305984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B40BEC9B-8F54-F44F-BC31-DEBE8B0B656E}"/>
                  </a:ext>
                </a:extLst>
              </p:cNvPr>
              <p:cNvSpPr txBox="1"/>
              <p:nvPr/>
            </p:nvSpPr>
            <p:spPr>
              <a:xfrm>
                <a:off x="2743560" y="4248244"/>
                <a:ext cx="2121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Latitude estimation</a:t>
                </a:r>
                <a:endParaRPr kumimoji="1" lang="zh-CN" altLang="en-US" dirty="0"/>
              </a:p>
            </p:txBody>
          </p: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11D3909F-2357-CC42-B76E-F8B97BAE3724}"/>
                </a:ext>
              </a:extLst>
            </p:cNvPr>
            <p:cNvGrpSpPr/>
            <p:nvPr/>
          </p:nvGrpSpPr>
          <p:grpSpPr>
            <a:xfrm>
              <a:off x="5028836" y="1251033"/>
              <a:ext cx="2775968" cy="504056"/>
              <a:chOff x="2696214" y="4180882"/>
              <a:chExt cx="2775968" cy="504056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8C56C3E5-974F-474E-820C-F4851FBB6ED6}"/>
                  </a:ext>
                </a:extLst>
              </p:cNvPr>
              <p:cNvSpPr/>
              <p:nvPr/>
            </p:nvSpPr>
            <p:spPr>
              <a:xfrm>
                <a:off x="2696214" y="4180882"/>
                <a:ext cx="2775968" cy="504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64C0C608-4D1A-554E-8D2B-B7316D7EE658}"/>
                  </a:ext>
                </a:extLst>
              </p:cNvPr>
              <p:cNvSpPr/>
              <p:nvPr/>
            </p:nvSpPr>
            <p:spPr>
              <a:xfrm>
                <a:off x="5033277" y="4305984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A24144D2-6FF2-E549-9F9E-A40EA512AF24}"/>
                  </a:ext>
                </a:extLst>
              </p:cNvPr>
              <p:cNvSpPr txBox="1"/>
              <p:nvPr/>
            </p:nvSpPr>
            <p:spPr>
              <a:xfrm>
                <a:off x="2743560" y="4248244"/>
                <a:ext cx="2121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Latitude estimation</a:t>
                </a:r>
                <a:endParaRPr kumimoji="1" lang="zh-CN" altLang="en-US" dirty="0"/>
              </a:p>
            </p:txBody>
          </p:sp>
        </p:grp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9808391E-33CF-9E47-861B-F5311AE8C0B2}"/>
                </a:ext>
              </a:extLst>
            </p:cNvPr>
            <p:cNvCxnSpPr>
              <a:cxnSpLocks/>
              <a:stCxn id="48" idx="0"/>
              <a:endCxn id="108" idx="4"/>
            </p:cNvCxnSpPr>
            <p:nvPr/>
          </p:nvCxnSpPr>
          <p:spPr>
            <a:xfrm flipV="1">
              <a:off x="3572087" y="1647077"/>
              <a:ext cx="456656" cy="68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0AC03C5A-C133-7D4B-9D95-47F29474FB18}"/>
                </a:ext>
              </a:extLst>
            </p:cNvPr>
            <p:cNvCxnSpPr>
              <a:cxnSpLocks/>
              <a:stCxn id="49" idx="0"/>
              <a:endCxn id="108" idx="4"/>
            </p:cNvCxnSpPr>
            <p:nvPr/>
          </p:nvCxnSpPr>
          <p:spPr>
            <a:xfrm flipH="1" flipV="1">
              <a:off x="4028743" y="1647077"/>
              <a:ext cx="12022" cy="678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>
              <a:extLst>
                <a:ext uri="{FF2B5EF4-FFF2-40B4-BE49-F238E27FC236}">
                  <a16:creationId xmlns:a16="http://schemas.microsoft.com/office/drawing/2014/main" id="{1E3556B0-4C5E-B643-95AC-97F2B75A5C3D}"/>
                </a:ext>
              </a:extLst>
            </p:cNvPr>
            <p:cNvCxnSpPr>
              <a:cxnSpLocks/>
              <a:stCxn id="54" idx="0"/>
              <a:endCxn id="112" idx="4"/>
            </p:cNvCxnSpPr>
            <p:nvPr/>
          </p:nvCxnSpPr>
          <p:spPr>
            <a:xfrm flipV="1">
              <a:off x="6295045" y="1664167"/>
              <a:ext cx="1214870" cy="6738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124">
              <a:extLst>
                <a:ext uri="{FF2B5EF4-FFF2-40B4-BE49-F238E27FC236}">
                  <a16:creationId xmlns:a16="http://schemas.microsoft.com/office/drawing/2014/main" id="{B00EFC7C-C8A5-724C-9404-142BCD2ED14A}"/>
                </a:ext>
              </a:extLst>
            </p:cNvPr>
            <p:cNvCxnSpPr>
              <a:cxnSpLocks/>
              <a:stCxn id="55" idx="0"/>
              <a:endCxn id="112" idx="4"/>
            </p:cNvCxnSpPr>
            <p:nvPr/>
          </p:nvCxnSpPr>
          <p:spPr>
            <a:xfrm flipV="1">
              <a:off x="6763723" y="1664167"/>
              <a:ext cx="746192" cy="6656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21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40203F-5DBA-4E1B-B82A-4F62BFF0558C}"/>
              </a:ext>
            </a:extLst>
          </p:cNvPr>
          <p:cNvSpPr txBox="1"/>
          <p:nvPr/>
        </p:nvSpPr>
        <p:spPr>
          <a:xfrm>
            <a:off x="-202828" y="749100"/>
            <a:ext cx="921702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Outdoor location recognition              Indoor location estimation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People tracking in shopping malls, robot localization, autonomous car parking…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B5844A9-EEFE-3E42-B018-D57CEB7009EF}"/>
              </a:ext>
            </a:extLst>
          </p:cNvPr>
          <p:cNvCxnSpPr/>
          <p:nvPr/>
        </p:nvCxnSpPr>
        <p:spPr>
          <a:xfrm>
            <a:off x="2738420" y="987574"/>
            <a:ext cx="609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88D1CE-9396-F940-B5C0-5B3BF1FFDE7F}"/>
              </a:ext>
            </a:extLst>
          </p:cNvPr>
          <p:cNvGrpSpPr/>
          <p:nvPr/>
        </p:nvGrpSpPr>
        <p:grpSpPr>
          <a:xfrm>
            <a:off x="0" y="1795795"/>
            <a:ext cx="9014196" cy="3296235"/>
            <a:chOff x="0" y="1253044"/>
            <a:chExt cx="9014196" cy="3296235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B228BA96-64C1-45DE-B646-F26050D31522}"/>
                </a:ext>
              </a:extLst>
            </p:cNvPr>
            <p:cNvSpPr/>
            <p:nvPr/>
          </p:nvSpPr>
          <p:spPr>
            <a:xfrm>
              <a:off x="3934486" y="2590366"/>
              <a:ext cx="656404" cy="34724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C8FFE40-DB74-4380-B495-A25F7C211B47}"/>
                </a:ext>
              </a:extLst>
            </p:cNvPr>
            <p:cNvSpPr txBox="1"/>
            <p:nvPr/>
          </p:nvSpPr>
          <p:spPr>
            <a:xfrm>
              <a:off x="4270746" y="4349223"/>
              <a:ext cx="47434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rgbClr val="0070C0"/>
                  </a:solidFill>
                  <a:cs typeface="+mn-ea"/>
                  <a:sym typeface="+mn-lt"/>
                </a:rPr>
                <a:t>Credit to: http://</a:t>
              </a:r>
              <a:r>
                <a:rPr lang="en-US" altLang="zh-CN" sz="700" dirty="0" err="1">
                  <a:solidFill>
                    <a:srgbClr val="0070C0"/>
                  </a:solidFill>
                  <a:cs typeface="+mn-ea"/>
                  <a:sym typeface="+mn-lt"/>
                </a:rPr>
                <a:t>www.hkzbai.com</a:t>
              </a:r>
              <a:r>
                <a:rPr lang="en-US" altLang="zh-CN" sz="700" dirty="0">
                  <a:solidFill>
                    <a:srgbClr val="0070C0"/>
                  </a:solidFill>
                  <a:cs typeface="+mn-ea"/>
                  <a:sym typeface="+mn-lt"/>
                </a:rPr>
                <a:t>/show-10-51-1.html</a:t>
              </a:r>
              <a:endParaRPr lang="zh-CN" altLang="en-US" sz="7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29B0326-8F46-4846-B2D7-B91B4A1A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53044"/>
              <a:ext cx="2756348" cy="302189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ED5A97C-D907-1D4D-892E-8D77D1BA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33" y="1442111"/>
              <a:ext cx="3804099" cy="2929839"/>
            </a:xfrm>
            <a:prstGeom prst="rect">
              <a:avLst/>
            </a:prstGeom>
          </p:spPr>
        </p:pic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6BF5DEA0-3680-1443-868F-7B4DDD1884DE}"/>
                </a:ext>
              </a:extLst>
            </p:cNvPr>
            <p:cNvSpPr txBox="1"/>
            <p:nvPr/>
          </p:nvSpPr>
          <p:spPr>
            <a:xfrm>
              <a:off x="0" y="4349224"/>
              <a:ext cx="47434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rgbClr val="0070C0"/>
                  </a:solidFill>
                  <a:cs typeface="+mn-ea"/>
                  <a:sym typeface="+mn-lt"/>
                </a:rPr>
                <a:t>Credit to: https://</a:t>
              </a:r>
              <a:r>
                <a:rPr lang="en-US" altLang="zh-CN" sz="700" dirty="0" err="1">
                  <a:solidFill>
                    <a:srgbClr val="0070C0"/>
                  </a:solidFill>
                  <a:cs typeface="+mn-ea"/>
                  <a:sym typeface="+mn-lt"/>
                </a:rPr>
                <a:t>baike.baidu.com</a:t>
              </a:r>
              <a:r>
                <a:rPr lang="en-US" altLang="zh-CN" sz="700" dirty="0">
                  <a:solidFill>
                    <a:srgbClr val="0070C0"/>
                  </a:solidFill>
                  <a:cs typeface="+mn-ea"/>
                  <a:sym typeface="+mn-lt"/>
                </a:rPr>
                <a:t>/pic/</a:t>
              </a:r>
              <a:r>
                <a:rPr lang="zh-CN" altLang="en-US" sz="700" dirty="0">
                  <a:solidFill>
                    <a:srgbClr val="0070C0"/>
                  </a:solidFill>
                  <a:cs typeface="+mn-ea"/>
                  <a:sym typeface="+mn-lt"/>
                </a:rPr>
                <a:t>全球定位系统</a:t>
              </a:r>
              <a:r>
                <a:rPr lang="en-US" altLang="zh-CN" sz="700" dirty="0">
                  <a:solidFill>
                    <a:srgbClr val="0070C0"/>
                  </a:solidFill>
                  <a:cs typeface="+mn-ea"/>
                  <a:sym typeface="+mn-lt"/>
                </a:rPr>
                <a:t>/1240960</a:t>
              </a:r>
              <a:endParaRPr lang="zh-CN" altLang="en-US" sz="700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E32DFD3-95D5-4B46-8A2B-8BA9CA63EC0C}"/>
              </a:ext>
            </a:extLst>
          </p:cNvPr>
          <p:cNvSpPr txBox="1"/>
          <p:nvPr/>
        </p:nvSpPr>
        <p:spPr>
          <a:xfrm>
            <a:off x="1459400" y="1422558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Line of Sight (</a:t>
            </a:r>
            <a:r>
              <a:rPr kumimoji="1" lang="en-US" altLang="zh-CN" sz="1400" dirty="0" err="1"/>
              <a:t>LoS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C36DD-1F12-AF4A-B44D-1ADD0B2AA4A2}"/>
              </a:ext>
            </a:extLst>
          </p:cNvPr>
          <p:cNvSpPr txBox="1"/>
          <p:nvPr/>
        </p:nvSpPr>
        <p:spPr>
          <a:xfrm>
            <a:off x="5470584" y="1420127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Non Line of Sight (</a:t>
            </a:r>
            <a:r>
              <a:rPr kumimoji="1" lang="en-US" altLang="zh-CN" sz="1400" dirty="0" err="1"/>
              <a:t>NLoS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165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Problem description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F238AA7-9986-7C48-9E18-3D0BF5449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63638"/>
            <a:ext cx="6614865" cy="34190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1E22ED-B84F-794E-8705-F36716657518}"/>
              </a:ext>
            </a:extLst>
          </p:cNvPr>
          <p:cNvSpPr txBox="1"/>
          <p:nvPr/>
        </p:nvSpPr>
        <p:spPr>
          <a:xfrm>
            <a:off x="-108520" y="779468"/>
            <a:ext cx="8569664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Received Signal Strength Indication (RSSI)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refers to access point (AP)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cs typeface="+mn-ea"/>
                <a:sym typeface="+mn-lt"/>
              </a:rPr>
              <a:t>LoS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NLoS</a:t>
            </a:r>
            <a:r>
              <a:rPr lang="en-US" altLang="zh-CN" sz="1600" dirty="0">
                <a:cs typeface="+mn-ea"/>
                <a:sym typeface="+mn-lt"/>
              </a:rPr>
              <a:t> environment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36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4762268" y="1511299"/>
            <a:ext cx="3626156" cy="341948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749821" y="1529318"/>
            <a:ext cx="3102099" cy="3401465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Motivation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AAD4FE-3C0F-4363-8764-D8DAD31613CB}"/>
              </a:ext>
            </a:extLst>
          </p:cNvPr>
          <p:cNvSpPr txBox="1"/>
          <p:nvPr/>
        </p:nvSpPr>
        <p:spPr>
          <a:xfrm>
            <a:off x="1198089" y="1453532"/>
            <a:ext cx="2248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Triangulation/Trilateration 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5D6822-AD5A-42A4-8278-F690A7AAE5F4}"/>
              </a:ext>
            </a:extLst>
          </p:cNvPr>
          <p:cNvSpPr txBox="1"/>
          <p:nvPr/>
        </p:nvSpPr>
        <p:spPr>
          <a:xfrm>
            <a:off x="6002094" y="14196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Fingerprint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699542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RSSI is inversely proportional to the distance to the power of a path loss exponent.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Wi-Fi fingerprinting is usually conducted in two phases: an offline survey and an online query.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491E6E-62AB-0445-8BBD-6E037D93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4" y="1696300"/>
            <a:ext cx="3029032" cy="1440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84D2D3-1768-514C-B399-7BBDCE48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006" y="1779662"/>
            <a:ext cx="2580027" cy="1559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F350F-4D08-CC46-B0EF-75612926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359" y="3435846"/>
            <a:ext cx="1842739" cy="1379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C2E76D-EFEC-AD4B-ACF8-77C6F10F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134" y="3436583"/>
            <a:ext cx="1559153" cy="14394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6570B6-AB6E-9C4E-813A-DE2FC3EA1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594" y="3326173"/>
            <a:ext cx="1535483" cy="154983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38ECC2C-311D-CB41-A25E-1009D3CB5601}"/>
              </a:ext>
            </a:extLst>
          </p:cNvPr>
          <p:cNvSpPr/>
          <p:nvPr/>
        </p:nvSpPr>
        <p:spPr>
          <a:xfrm>
            <a:off x="366404" y="3086481"/>
            <a:ext cx="39175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Ilci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et al. “Trilateration Technique for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-Based Indoor Localization”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1287A2-22CB-7644-BB06-D184CE3BBAA8}"/>
              </a:ext>
            </a:extLst>
          </p:cNvPr>
          <p:cNvSpPr/>
          <p:nvPr/>
        </p:nvSpPr>
        <p:spPr>
          <a:xfrm>
            <a:off x="323528" y="4850450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Lee et al. “Random forest and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fingerprint‐based indoor location recognition system using smart watch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0FA0B4-B0CA-0C4F-9CCD-FCF80817EFBD}"/>
              </a:ext>
            </a:extLst>
          </p:cNvPr>
          <p:cNvSpPr/>
          <p:nvPr/>
        </p:nvSpPr>
        <p:spPr>
          <a:xfrm>
            <a:off x="3923216" y="3250816"/>
            <a:ext cx="54733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Khokhar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et al. “Machine Learning-Based Indoor Localization using Wi-Fi and Smartphone”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B52A36-0683-3548-AAD4-9F22C57631C3}"/>
              </a:ext>
            </a:extLst>
          </p:cNvPr>
          <p:cNvSpPr/>
          <p:nvPr/>
        </p:nvSpPr>
        <p:spPr>
          <a:xfrm>
            <a:off x="4614876" y="4829692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He et al. “Wi-Fi Fingerprint-Based Indoor Positioning: </a:t>
            </a:r>
          </a:p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Recent Advances and Comparisons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7887DB57-D482-B046-9E0A-6C34EF4B15CB}"/>
              </a:ext>
            </a:extLst>
          </p:cNvPr>
          <p:cNvCxnSpPr>
            <a:cxnSpLocks/>
          </p:cNvCxnSpPr>
          <p:nvPr/>
        </p:nvCxnSpPr>
        <p:spPr>
          <a:xfrm>
            <a:off x="4241092" y="1419622"/>
            <a:ext cx="0" cy="372387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6981D4-66A6-6E41-90F4-6A41998E99D2}"/>
              </a:ext>
            </a:extLst>
          </p:cNvPr>
          <p:cNvGrpSpPr/>
          <p:nvPr/>
        </p:nvGrpSpPr>
        <p:grpSpPr>
          <a:xfrm>
            <a:off x="2339752" y="2022851"/>
            <a:ext cx="4248472" cy="2565123"/>
            <a:chOff x="4427984" y="1940048"/>
            <a:chExt cx="4248472" cy="256512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F3749AA-1740-0441-866E-FA820E103485}"/>
                </a:ext>
              </a:extLst>
            </p:cNvPr>
            <p:cNvGrpSpPr/>
            <p:nvPr/>
          </p:nvGrpSpPr>
          <p:grpSpPr>
            <a:xfrm>
              <a:off x="4974978" y="1940048"/>
              <a:ext cx="101078" cy="2565123"/>
              <a:chOff x="1518594" y="2238875"/>
              <a:chExt cx="101078" cy="256512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58005E2-84E4-4E4B-8D7F-7918D2B9D01D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5A3B72E-7522-7C4E-9400-1DD17C63A6E9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90912D3-56E6-9F45-BE83-DC1F474D0711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BCA7817-DAE0-DC42-9FA9-04C5D758794E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E2E43AB-E545-A24F-9CE7-450E5F3833CD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8957C2-C1FD-EE47-8B08-0A7BD6DEE025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E7F7EF2-F242-8645-82D4-A9D483487F44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E27516C-94C5-DB4C-A63A-4A51A2CF7546}"/>
                </a:ext>
              </a:extLst>
            </p:cNvPr>
            <p:cNvGrpSpPr/>
            <p:nvPr/>
          </p:nvGrpSpPr>
          <p:grpSpPr>
            <a:xfrm>
              <a:off x="5551042" y="1940048"/>
              <a:ext cx="101078" cy="2565123"/>
              <a:chOff x="1518594" y="2238875"/>
              <a:chExt cx="101078" cy="256512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B5C0E3-1F9E-1C45-BC09-4681658D74D5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8010106-0E44-5742-9652-3717A59B2A65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6219CC2-05FE-9247-9E67-D9386F14A028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223035B-9677-A742-A4BB-614A6C64366B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A1A2F47-1A91-AC4B-B18E-0DDD20CEABFA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902EBCC-FEE5-5643-BD6B-A5349C237689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3E95EDA-3D6B-CC4D-A80B-78BAF51FFB5E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45AC860-E752-7D4F-A910-3A1E82AF1255}"/>
                </a:ext>
              </a:extLst>
            </p:cNvPr>
            <p:cNvGrpSpPr/>
            <p:nvPr/>
          </p:nvGrpSpPr>
          <p:grpSpPr>
            <a:xfrm>
              <a:off x="6127106" y="1940048"/>
              <a:ext cx="101078" cy="2565123"/>
              <a:chOff x="1518594" y="2238875"/>
              <a:chExt cx="101078" cy="256512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1D1867B-B9FF-F348-9273-AF97EA4B6859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842123-1105-CF43-BCD6-81CBD62FA334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9127F4B-2647-6A40-AD84-4364D290C5F4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F46E28A-06E6-F64F-B6FC-963C64743764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85A662A-88AB-474E-BB58-93763D0B964A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E99FF86-45C3-294F-919A-30436B78BC72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6A04FAF-87D1-B448-ABB7-6D3ABDEC26BF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024874F0-E1E7-4043-8298-DDD81355A356}"/>
                </a:ext>
              </a:extLst>
            </p:cNvPr>
            <p:cNvGrpSpPr/>
            <p:nvPr/>
          </p:nvGrpSpPr>
          <p:grpSpPr>
            <a:xfrm>
              <a:off x="6732240" y="1940048"/>
              <a:ext cx="101078" cy="2565123"/>
              <a:chOff x="1518594" y="2238875"/>
              <a:chExt cx="101078" cy="2565123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27F08DB-910B-E244-990D-F7604ECF2EBD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C19DB9F-C982-2D4A-A1EA-88D7D2B1AA80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8950247-F583-5140-AC59-04B6BAE607CD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895A3E5-213B-444D-9451-E5FD4F2864CE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42D5263-0F91-734A-AA3B-FFC5160C07F5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ED294C8-3FB3-FE43-BA08-3F5107716526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1A0801B-2BAD-6648-BE0B-0E3A06CFA382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9D12638-A972-704B-BDDA-EBDE85C92C27}"/>
                </a:ext>
              </a:extLst>
            </p:cNvPr>
            <p:cNvGrpSpPr/>
            <p:nvPr/>
          </p:nvGrpSpPr>
          <p:grpSpPr>
            <a:xfrm>
              <a:off x="7380312" y="1940048"/>
              <a:ext cx="101078" cy="2565123"/>
              <a:chOff x="1518594" y="2238875"/>
              <a:chExt cx="101078" cy="256512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E7D3C81-39EA-104F-9D8F-8EC27A6A792B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C7933AB-2A91-8849-98EB-7F3787467816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C7306C1-F4C5-CB4E-958C-B63A11B6A23E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42FF2B1-4668-0D4D-B4B5-BE9F9CA00049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D4043DB-58DF-9746-B98B-35A7F865AE24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EB07AD4A-40C8-654E-BFBA-FE1F1A0E4C64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A9E60F-0454-984C-9DF4-ED8340B7ED91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2324997-E85C-8F4D-9090-6FC802D820E7}"/>
                </a:ext>
              </a:extLst>
            </p:cNvPr>
            <p:cNvGrpSpPr/>
            <p:nvPr/>
          </p:nvGrpSpPr>
          <p:grpSpPr>
            <a:xfrm>
              <a:off x="7956376" y="1940048"/>
              <a:ext cx="101078" cy="2565123"/>
              <a:chOff x="1518594" y="2238875"/>
              <a:chExt cx="101078" cy="2565123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FE77296-1324-DA4C-AA80-E0306A1F816E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A8F89BA-0B19-5944-996D-2F7E7BE1B9CC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C70C768-B83B-974D-85B3-6AD5725A4A56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27672E4-6D18-404F-AB78-486E00E9C510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0616550-19FF-C34F-A988-94883926130F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13A8913-DC03-4045-8702-3D73E6B5D275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82963736-5656-0549-81E9-ECE116A58A3C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37A80410-FDDB-7B4C-A298-A7A1BB02DF27}"/>
                </a:ext>
              </a:extLst>
            </p:cNvPr>
            <p:cNvGrpSpPr/>
            <p:nvPr/>
          </p:nvGrpSpPr>
          <p:grpSpPr>
            <a:xfrm>
              <a:off x="8575378" y="1940048"/>
              <a:ext cx="101078" cy="2565123"/>
              <a:chOff x="1518594" y="2238875"/>
              <a:chExt cx="101078" cy="2565123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0672591-805B-CD4C-A0CB-A2FF133ADD67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FF07E08-4956-E84B-84EE-05D5A68132B0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9059464-E66F-D146-92EC-7435B60561EF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83AAC72-02D9-4141-8E9A-51D7AE2C2A26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451A114-63CC-8F4C-950C-59C4A2E41096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727684E-4EAD-E34C-BC86-A78718BEE021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339566F-102E-4040-BAE1-EDEF2111C871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AD2BDEE5-B00B-EC40-BFCC-DC9B9F0A0A55}"/>
                </a:ext>
              </a:extLst>
            </p:cNvPr>
            <p:cNvGrpSpPr/>
            <p:nvPr/>
          </p:nvGrpSpPr>
          <p:grpSpPr>
            <a:xfrm>
              <a:off x="4427984" y="1940048"/>
              <a:ext cx="101078" cy="2565123"/>
              <a:chOff x="1518594" y="2238875"/>
              <a:chExt cx="101078" cy="2565123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3D7934E-0422-D04C-A8AA-CC56974E414E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003953E-A253-B64E-91C2-278D1C94F6C8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7BD2630-EC81-3844-8E33-8AAFF4CC3601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796EEA3-4B3F-5843-9886-C7A59AD479A4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47634BE-C23E-5D45-AD5E-0CEA3982F073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D7BD69DD-49DD-7C40-888A-217F40A4BAEA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FDB96B5-4B53-3C4A-9267-616F5D033D2E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81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4762268" y="1511299"/>
            <a:ext cx="3626156" cy="341948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749821" y="1529318"/>
            <a:ext cx="3102099" cy="3401465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Motivation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AAD4FE-3C0F-4363-8764-D8DAD31613CB}"/>
              </a:ext>
            </a:extLst>
          </p:cNvPr>
          <p:cNvSpPr txBox="1"/>
          <p:nvPr/>
        </p:nvSpPr>
        <p:spPr>
          <a:xfrm>
            <a:off x="1198089" y="1453532"/>
            <a:ext cx="2248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Triangulation/Trilateration 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5D6822-AD5A-42A4-8278-F690A7AAE5F4}"/>
              </a:ext>
            </a:extLst>
          </p:cNvPr>
          <p:cNvSpPr txBox="1"/>
          <p:nvPr/>
        </p:nvSpPr>
        <p:spPr>
          <a:xfrm>
            <a:off x="6002094" y="14196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Fingerprint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699542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RSSI is inversely proportional to the distance to the power of a path loss exponent.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Wi-Fi fingerprinting is usually conducted in two phases: an offline survey and an online query.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491E6E-62AB-0445-8BBD-6E037D93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4" y="1696300"/>
            <a:ext cx="3029032" cy="1440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84D2D3-1768-514C-B399-7BBDCE48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006" y="1779662"/>
            <a:ext cx="2580027" cy="1559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F350F-4D08-CC46-B0EF-75612926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359" y="3435846"/>
            <a:ext cx="1842739" cy="1379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C2E76D-EFEC-AD4B-ACF8-77C6F10F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134" y="3436583"/>
            <a:ext cx="1559153" cy="14394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6570B6-AB6E-9C4E-813A-DE2FC3EA1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594" y="3326173"/>
            <a:ext cx="1535483" cy="154983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38ECC2C-311D-CB41-A25E-1009D3CB5601}"/>
              </a:ext>
            </a:extLst>
          </p:cNvPr>
          <p:cNvSpPr/>
          <p:nvPr/>
        </p:nvSpPr>
        <p:spPr>
          <a:xfrm>
            <a:off x="366404" y="3086481"/>
            <a:ext cx="39175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Ilci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et al. “Trilateration Technique for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-Based Indoor Localization”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1287A2-22CB-7644-BB06-D184CE3BBAA8}"/>
              </a:ext>
            </a:extLst>
          </p:cNvPr>
          <p:cNvSpPr/>
          <p:nvPr/>
        </p:nvSpPr>
        <p:spPr>
          <a:xfrm>
            <a:off x="323528" y="4850450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Lee et al. “Random forest and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fingerprint‐based indoor location recognition system using smart watch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0FA0B4-B0CA-0C4F-9CCD-FCF80817EFBD}"/>
              </a:ext>
            </a:extLst>
          </p:cNvPr>
          <p:cNvSpPr/>
          <p:nvPr/>
        </p:nvSpPr>
        <p:spPr>
          <a:xfrm>
            <a:off x="3923216" y="3250816"/>
            <a:ext cx="54733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0070C0"/>
                </a:solidFill>
                <a:cs typeface="+mn-ea"/>
                <a:sym typeface="+mn-lt"/>
              </a:rPr>
              <a:t>Khokhar</a:t>
            </a:r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 et al. “Machine Learning-Based Indoor Localization using Wi-Fi and Smartphone”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B52A36-0683-3548-AAD4-9F22C57631C3}"/>
              </a:ext>
            </a:extLst>
          </p:cNvPr>
          <p:cNvSpPr/>
          <p:nvPr/>
        </p:nvSpPr>
        <p:spPr>
          <a:xfrm>
            <a:off x="4614876" y="4829692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Credit to: He et al. “Wi-Fi Fingerprint-Based Indoor Positioning: </a:t>
            </a:r>
          </a:p>
          <a:p>
            <a:pPr algn="ctr"/>
            <a:r>
              <a:rPr lang="en-US" altLang="zh-CN" sz="800" dirty="0">
                <a:solidFill>
                  <a:srgbClr val="0070C0"/>
                </a:solidFill>
                <a:cs typeface="+mn-ea"/>
                <a:sym typeface="+mn-lt"/>
              </a:rPr>
              <a:t>Recent Advances and Comparisons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7887DB57-D482-B046-9E0A-6C34EF4B15CB}"/>
              </a:ext>
            </a:extLst>
          </p:cNvPr>
          <p:cNvCxnSpPr>
            <a:cxnSpLocks/>
          </p:cNvCxnSpPr>
          <p:nvPr/>
        </p:nvCxnSpPr>
        <p:spPr>
          <a:xfrm>
            <a:off x="4241092" y="1419622"/>
            <a:ext cx="0" cy="372387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58A82B7D-9261-2442-8B02-8DBBF7D4FD5D}"/>
              </a:ext>
            </a:extLst>
          </p:cNvPr>
          <p:cNvSpPr/>
          <p:nvPr/>
        </p:nvSpPr>
        <p:spPr>
          <a:xfrm>
            <a:off x="1907704" y="1405840"/>
            <a:ext cx="5112568" cy="36141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8F3149-0439-AF46-A275-07B3AFDF3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744" y="1853282"/>
            <a:ext cx="4368800" cy="28067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6981D4-66A6-6E41-90F4-6A41998E99D2}"/>
              </a:ext>
            </a:extLst>
          </p:cNvPr>
          <p:cNvGrpSpPr/>
          <p:nvPr/>
        </p:nvGrpSpPr>
        <p:grpSpPr>
          <a:xfrm>
            <a:off x="2339752" y="2022851"/>
            <a:ext cx="4248472" cy="2565123"/>
            <a:chOff x="4427984" y="1940048"/>
            <a:chExt cx="4248472" cy="256512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F3749AA-1740-0441-866E-FA820E103485}"/>
                </a:ext>
              </a:extLst>
            </p:cNvPr>
            <p:cNvGrpSpPr/>
            <p:nvPr/>
          </p:nvGrpSpPr>
          <p:grpSpPr>
            <a:xfrm>
              <a:off x="4974978" y="1940048"/>
              <a:ext cx="101078" cy="2565123"/>
              <a:chOff x="1518594" y="2238875"/>
              <a:chExt cx="101078" cy="256512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58005E2-84E4-4E4B-8D7F-7918D2B9D01D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5A3B72E-7522-7C4E-9400-1DD17C63A6E9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90912D3-56E6-9F45-BE83-DC1F474D0711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BCA7817-DAE0-DC42-9FA9-04C5D758794E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E2E43AB-E545-A24F-9CE7-450E5F3833CD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98957C2-C1FD-EE47-8B08-0A7BD6DEE025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E7F7EF2-F242-8645-82D4-A9D483487F44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E27516C-94C5-DB4C-A63A-4A51A2CF7546}"/>
                </a:ext>
              </a:extLst>
            </p:cNvPr>
            <p:cNvGrpSpPr/>
            <p:nvPr/>
          </p:nvGrpSpPr>
          <p:grpSpPr>
            <a:xfrm>
              <a:off x="5551042" y="1940048"/>
              <a:ext cx="101078" cy="2565123"/>
              <a:chOff x="1518594" y="2238875"/>
              <a:chExt cx="101078" cy="2565123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FB5C0E3-1F9E-1C45-BC09-4681658D74D5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8010106-0E44-5742-9652-3717A59B2A65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6219CC2-05FE-9247-9E67-D9386F14A028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223035B-9677-A742-A4BB-614A6C64366B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A1A2F47-1A91-AC4B-B18E-0DDD20CEABFA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902EBCC-FEE5-5643-BD6B-A5349C237689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3E95EDA-3D6B-CC4D-A80B-78BAF51FFB5E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45AC860-E752-7D4F-A910-3A1E82AF1255}"/>
                </a:ext>
              </a:extLst>
            </p:cNvPr>
            <p:cNvGrpSpPr/>
            <p:nvPr/>
          </p:nvGrpSpPr>
          <p:grpSpPr>
            <a:xfrm>
              <a:off x="6127106" y="1940048"/>
              <a:ext cx="101078" cy="2565123"/>
              <a:chOff x="1518594" y="2238875"/>
              <a:chExt cx="101078" cy="2565123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1D1867B-B9FF-F348-9273-AF97EA4B6859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0D842123-1105-CF43-BCD6-81CBD62FA334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9127F4B-2647-6A40-AD84-4364D290C5F4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F46E28A-06E6-F64F-B6FC-963C64743764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85A662A-88AB-474E-BB58-93763D0B964A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E99FF86-45C3-294F-919A-30436B78BC72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6A04FAF-87D1-B448-ABB7-6D3ABDEC26BF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024874F0-E1E7-4043-8298-DDD81355A356}"/>
                </a:ext>
              </a:extLst>
            </p:cNvPr>
            <p:cNvGrpSpPr/>
            <p:nvPr/>
          </p:nvGrpSpPr>
          <p:grpSpPr>
            <a:xfrm>
              <a:off x="6732240" y="1940048"/>
              <a:ext cx="101078" cy="2565123"/>
              <a:chOff x="1518594" y="2238875"/>
              <a:chExt cx="101078" cy="2565123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27F08DB-910B-E244-990D-F7604ECF2EBD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C19DB9F-C982-2D4A-A1EA-88D7D2B1AA80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8950247-F583-5140-AC59-04B6BAE607CD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895A3E5-213B-444D-9451-E5FD4F2864CE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242D5263-0F91-734A-AA3B-FFC5160C07F5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1ED294C8-3FB3-FE43-BA08-3F5107716526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1A0801B-2BAD-6648-BE0B-0E3A06CFA382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9D12638-A972-704B-BDDA-EBDE85C92C27}"/>
                </a:ext>
              </a:extLst>
            </p:cNvPr>
            <p:cNvGrpSpPr/>
            <p:nvPr/>
          </p:nvGrpSpPr>
          <p:grpSpPr>
            <a:xfrm>
              <a:off x="7380312" y="1940048"/>
              <a:ext cx="101078" cy="2565123"/>
              <a:chOff x="1518594" y="2238875"/>
              <a:chExt cx="101078" cy="256512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E7D3C81-39EA-104F-9D8F-8EC27A6A792B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DC7933AB-2A91-8849-98EB-7F3787467816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C7306C1-F4C5-CB4E-958C-B63A11B6A23E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42FF2B1-4668-0D4D-B4B5-BE9F9CA00049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4D4043DB-58DF-9746-B98B-35A7F865AE24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EB07AD4A-40C8-654E-BFBA-FE1F1A0E4C64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EA9E60F-0454-984C-9DF4-ED8340B7ED91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2324997-E85C-8F4D-9090-6FC802D820E7}"/>
                </a:ext>
              </a:extLst>
            </p:cNvPr>
            <p:cNvGrpSpPr/>
            <p:nvPr/>
          </p:nvGrpSpPr>
          <p:grpSpPr>
            <a:xfrm>
              <a:off x="7956376" y="1940048"/>
              <a:ext cx="101078" cy="2565123"/>
              <a:chOff x="1518594" y="2238875"/>
              <a:chExt cx="101078" cy="2565123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FE77296-1324-DA4C-AA80-E0306A1F816E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CA8F89BA-0B19-5944-996D-2F7E7BE1B9CC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9C70C768-B83B-974D-85B3-6AD5725A4A56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27672E4-6D18-404F-AB78-486E00E9C510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0616550-19FF-C34F-A988-94883926130F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913A8913-DC03-4045-8702-3D73E6B5D275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82963736-5656-0549-81E9-ECE116A58A3C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37A80410-FDDB-7B4C-A298-A7A1BB02DF27}"/>
                </a:ext>
              </a:extLst>
            </p:cNvPr>
            <p:cNvGrpSpPr/>
            <p:nvPr/>
          </p:nvGrpSpPr>
          <p:grpSpPr>
            <a:xfrm>
              <a:off x="8575378" y="1940048"/>
              <a:ext cx="101078" cy="2565123"/>
              <a:chOff x="1518594" y="2238875"/>
              <a:chExt cx="101078" cy="2565123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0672591-805B-CD4C-A0CB-A2FF133ADD67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FF07E08-4956-E84B-84EE-05D5A68132B0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9059464-E66F-D146-92EC-7435B60561EF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83AAC72-02D9-4141-8E9A-51D7AE2C2A26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451A114-63CC-8F4C-950C-59C4A2E41096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9727684E-4EAD-E34C-BC86-A78718BEE021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339566F-102E-4040-BAE1-EDEF2111C871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AD2BDEE5-B00B-EC40-BFCC-DC9B9F0A0A55}"/>
                </a:ext>
              </a:extLst>
            </p:cNvPr>
            <p:cNvGrpSpPr/>
            <p:nvPr/>
          </p:nvGrpSpPr>
          <p:grpSpPr>
            <a:xfrm>
              <a:off x="4427984" y="1940048"/>
              <a:ext cx="101078" cy="2565123"/>
              <a:chOff x="1518594" y="2238875"/>
              <a:chExt cx="101078" cy="2565123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A3D7934E-0422-D04C-A8AA-CC56974E414E}"/>
                  </a:ext>
                </a:extLst>
              </p:cNvPr>
              <p:cNvSpPr/>
              <p:nvPr/>
            </p:nvSpPr>
            <p:spPr>
              <a:xfrm>
                <a:off x="1518594" y="2238875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003953E-A253-B64E-91C2-278D1C94F6C8}"/>
                  </a:ext>
                </a:extLst>
              </p:cNvPr>
              <p:cNvSpPr/>
              <p:nvPr/>
            </p:nvSpPr>
            <p:spPr>
              <a:xfrm>
                <a:off x="1518594" y="2614688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87BD2630-EC81-3844-8E33-8AAFF4CC3601}"/>
                  </a:ext>
                </a:extLst>
              </p:cNvPr>
              <p:cNvSpPr/>
              <p:nvPr/>
            </p:nvSpPr>
            <p:spPr>
              <a:xfrm>
                <a:off x="1518594" y="304673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796EEA3-4B3F-5843-9886-C7A59AD479A4}"/>
                  </a:ext>
                </a:extLst>
              </p:cNvPr>
              <p:cNvSpPr/>
              <p:nvPr/>
            </p:nvSpPr>
            <p:spPr>
              <a:xfrm>
                <a:off x="1518594" y="3406776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47634BE-C23E-5D45-AD5E-0CEA3982F073}"/>
                  </a:ext>
                </a:extLst>
              </p:cNvPr>
              <p:cNvSpPr/>
              <p:nvPr/>
            </p:nvSpPr>
            <p:spPr>
              <a:xfrm>
                <a:off x="1518594" y="4702920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D7BD69DD-49DD-7C40-888A-217F40A4BAEA}"/>
                  </a:ext>
                </a:extLst>
              </p:cNvPr>
              <p:cNvSpPr/>
              <p:nvPr/>
            </p:nvSpPr>
            <p:spPr>
              <a:xfrm>
                <a:off x="1518594" y="3838824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FDB96B5-4B53-3C4A-9267-616F5D033D2E}"/>
                  </a:ext>
                </a:extLst>
              </p:cNvPr>
              <p:cNvSpPr/>
              <p:nvPr/>
            </p:nvSpPr>
            <p:spPr>
              <a:xfrm>
                <a:off x="1518594" y="4270872"/>
                <a:ext cx="101078" cy="10107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1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Historical methodology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736195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RSSI is inversely proportional to the distance to the power of a path loss exponent.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D2048B8-BF38-AB44-AC89-EE8E321D2776}"/>
              </a:ext>
            </a:extLst>
          </p:cNvPr>
          <p:cNvSpPr/>
          <p:nvPr/>
        </p:nvSpPr>
        <p:spPr>
          <a:xfrm>
            <a:off x="611560" y="1203598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Lognormal model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413C5D-156C-4447-B535-B9C743BC9013}"/>
                  </a:ext>
                </a:extLst>
              </p:cNvPr>
              <p:cNvSpPr txBox="1"/>
              <p:nvPr/>
            </p:nvSpPr>
            <p:spPr>
              <a:xfrm>
                <a:off x="2411760" y="1341081"/>
                <a:ext cx="4045595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413C5D-156C-4447-B535-B9C743BC9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341081"/>
                <a:ext cx="4045595" cy="572977"/>
              </a:xfrm>
              <a:prstGeom prst="rect">
                <a:avLst/>
              </a:prstGeom>
              <a:blipFill>
                <a:blip r:embed="rId3"/>
                <a:stretch>
                  <a:fillRect l="-627" t="-2174" r="-1567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07BA88-D9BA-8A45-9655-A0BC0B9FB8EE}"/>
              </a:ext>
            </a:extLst>
          </p:cNvPr>
          <p:cNvSpPr/>
          <p:nvPr/>
        </p:nvSpPr>
        <p:spPr>
          <a:xfrm>
            <a:off x="611560" y="2067694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Frii’s</a:t>
            </a:r>
            <a:r>
              <a:rPr kumimoji="1" lang="en-US" altLang="zh-CN" sz="1400" dirty="0"/>
              <a:t> formula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BF6037-1AA9-0041-B378-107771D3CC35}"/>
                  </a:ext>
                </a:extLst>
              </p:cNvPr>
              <p:cNvSpPr txBox="1"/>
              <p:nvPr/>
            </p:nvSpPr>
            <p:spPr>
              <a:xfrm>
                <a:off x="2411759" y="2271788"/>
                <a:ext cx="24118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BF6037-1AA9-0041-B378-107771D3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9" y="2271788"/>
                <a:ext cx="2411879" cy="525978"/>
              </a:xfrm>
              <a:prstGeom prst="rect">
                <a:avLst/>
              </a:prstGeom>
              <a:blipFill>
                <a:blip r:embed="rId4"/>
                <a:stretch>
                  <a:fillRect l="-1047" t="-2381" r="-104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>
            <a:extLst>
              <a:ext uri="{FF2B5EF4-FFF2-40B4-BE49-F238E27FC236}">
                <a16:creationId xmlns:a16="http://schemas.microsoft.com/office/drawing/2014/main" id="{A8E3E16B-C1C6-6B46-AB79-28D827FB2CCE}"/>
              </a:ext>
            </a:extLst>
          </p:cNvPr>
          <p:cNvSpPr/>
          <p:nvPr/>
        </p:nvSpPr>
        <p:spPr>
          <a:xfrm>
            <a:off x="611560" y="2859782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FSPL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ACBE10-732F-0443-AD57-4421A995EF38}"/>
                  </a:ext>
                </a:extLst>
              </p:cNvPr>
              <p:cNvSpPr txBox="1"/>
              <p:nvPr/>
            </p:nvSpPr>
            <p:spPr>
              <a:xfrm>
                <a:off x="2339752" y="3219822"/>
                <a:ext cx="433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−22.55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ACBE10-732F-0443-AD57-4421A995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19822"/>
                <a:ext cx="4332148" cy="276999"/>
              </a:xfrm>
              <a:prstGeom prst="rect">
                <a:avLst/>
              </a:prstGeom>
              <a:blipFill>
                <a:blip r:embed="rId5"/>
                <a:stretch>
                  <a:fillRect l="-585" r="-877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572DCF2-AFDF-FF4E-8E3D-D0DF1729522F}"/>
              </a:ext>
            </a:extLst>
          </p:cNvPr>
          <p:cNvCxnSpPr>
            <a:cxnSpLocks/>
          </p:cNvCxnSpPr>
          <p:nvPr/>
        </p:nvCxnSpPr>
        <p:spPr>
          <a:xfrm>
            <a:off x="396000" y="3723878"/>
            <a:ext cx="82084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5E5A0C1-0FD1-E54D-B73A-C2587C9D0003}"/>
                  </a:ext>
                </a:extLst>
              </p:cNvPr>
              <p:cNvSpPr txBox="1"/>
              <p:nvPr/>
            </p:nvSpPr>
            <p:spPr>
              <a:xfrm>
                <a:off x="827584" y="4203411"/>
                <a:ext cx="2458750" cy="291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5E5A0C1-0FD1-E54D-B73A-C2587C9D0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03411"/>
                <a:ext cx="2458750" cy="291939"/>
              </a:xfrm>
              <a:prstGeom prst="rect">
                <a:avLst/>
              </a:prstGeom>
              <a:blipFill>
                <a:blip r:embed="rId6"/>
                <a:stretch>
                  <a:fillRect l="-1026" t="-16667" r="-10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0CFDFC1-BEEE-C846-85F4-8DBDA4A322F6}"/>
                  </a:ext>
                </a:extLst>
              </p:cNvPr>
              <p:cNvSpPr txBox="1"/>
              <p:nvPr/>
            </p:nvSpPr>
            <p:spPr>
              <a:xfrm>
                <a:off x="3286334" y="4074298"/>
                <a:ext cx="321767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point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LOS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point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NLOS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dirty="0"/>
                  <a:t>, and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0CFDFC1-BEEE-C846-85F4-8DBDA4A3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34" y="4074298"/>
                <a:ext cx="3217676" cy="617861"/>
              </a:xfrm>
              <a:prstGeom prst="rect">
                <a:avLst/>
              </a:prstGeom>
              <a:blipFill>
                <a:blip r:embed="rId7"/>
                <a:stretch>
                  <a:fillRect l="-21260" t="-228571" r="-3150" b="-3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1B01949-80FE-A84E-98EF-5975CFBD7635}"/>
                  </a:ext>
                </a:extLst>
              </p:cNvPr>
              <p:cNvSpPr/>
              <p:nvPr/>
            </p:nvSpPr>
            <p:spPr>
              <a:xfrm>
                <a:off x="6372200" y="4218642"/>
                <a:ext cx="1400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1B01949-80FE-A84E-98EF-5975CFBD7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218642"/>
                <a:ext cx="140089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0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396000" y="1145059"/>
            <a:ext cx="8424471" cy="3946971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999E4B-22AD-4265-AADA-383D1A504D62}"/>
              </a:ext>
            </a:extLst>
          </p:cNvPr>
          <p:cNvSpPr txBox="1"/>
          <p:nvPr/>
        </p:nvSpPr>
        <p:spPr>
          <a:xfrm>
            <a:off x="-173067" y="729048"/>
            <a:ext cx="82680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Our </a:t>
            </a:r>
            <a:r>
              <a:rPr lang="en-US" altLang="zh-CN" sz="1600" dirty="0">
                <a:cs typeface="+mn-ea"/>
                <a:sym typeface="+mn-lt"/>
              </a:rPr>
              <a:t>solution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includes of three key steps.</a:t>
            </a:r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1973C3-6421-5143-A8F2-C59BB74A6990}"/>
              </a:ext>
            </a:extLst>
          </p:cNvPr>
          <p:cNvGrpSpPr/>
          <p:nvPr/>
        </p:nvGrpSpPr>
        <p:grpSpPr>
          <a:xfrm>
            <a:off x="494072" y="1347614"/>
            <a:ext cx="9172844" cy="3013336"/>
            <a:chOff x="1043856" y="1320203"/>
            <a:chExt cx="9172844" cy="301333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8FDC66D-51F9-E744-A756-70D936BDB244}"/>
                </a:ext>
              </a:extLst>
            </p:cNvPr>
            <p:cNvSpPr txBox="1"/>
            <p:nvPr/>
          </p:nvSpPr>
          <p:spPr>
            <a:xfrm>
              <a:off x="1043856" y="1320203"/>
              <a:ext cx="799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        Data Processing                  Location Estimation                   Evaluation        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箭头: 五边形 11">
              <a:extLst>
                <a:ext uri="{FF2B5EF4-FFF2-40B4-BE49-F238E27FC236}">
                  <a16:creationId xmlns:a16="http://schemas.microsoft.com/office/drawing/2014/main" id="{29F2EF0E-A26B-F541-B08C-270CD3AF3FFB}"/>
                </a:ext>
              </a:extLst>
            </p:cNvPr>
            <p:cNvSpPr/>
            <p:nvPr/>
          </p:nvSpPr>
          <p:spPr>
            <a:xfrm>
              <a:off x="3638620" y="2602974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9" name="直接连接符 13">
              <a:extLst>
                <a:ext uri="{FF2B5EF4-FFF2-40B4-BE49-F238E27FC236}">
                  <a16:creationId xmlns:a16="http://schemas.microsoft.com/office/drawing/2014/main" id="{5F6256C2-1F95-AA49-8F60-3BBC8FB28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56" y="1779662"/>
              <a:ext cx="7776616" cy="0"/>
            </a:xfrm>
            <a:prstGeom prst="line">
              <a:avLst/>
            </a:prstGeom>
            <a:ln w="28575">
              <a:tailEnd type="stealth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943949-21DC-2248-A9BE-5233F6449732}"/>
                </a:ext>
              </a:extLst>
            </p:cNvPr>
            <p:cNvSpPr txBox="1"/>
            <p:nvPr/>
          </p:nvSpPr>
          <p:spPr>
            <a:xfrm>
              <a:off x="3600072" y="3336427"/>
              <a:ext cx="702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Modeling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箭头: 五边形 17">
              <a:extLst>
                <a:ext uri="{FF2B5EF4-FFF2-40B4-BE49-F238E27FC236}">
                  <a16:creationId xmlns:a16="http://schemas.microsoft.com/office/drawing/2014/main" id="{6FC586C5-F67A-6543-A889-ADED54D75589}"/>
                </a:ext>
              </a:extLst>
            </p:cNvPr>
            <p:cNvSpPr/>
            <p:nvPr/>
          </p:nvSpPr>
          <p:spPr>
            <a:xfrm>
              <a:off x="7498048" y="2544339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27CADD-04C0-174E-895C-A3B9DB879515}"/>
                </a:ext>
              </a:extLst>
            </p:cNvPr>
            <p:cNvSpPr txBox="1"/>
            <p:nvPr/>
          </p:nvSpPr>
          <p:spPr>
            <a:xfrm>
              <a:off x="7455044" y="3306230"/>
              <a:ext cx="907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Statistics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381C745-5F27-084C-BFC0-7048519988BB}"/>
                </a:ext>
              </a:extLst>
            </p:cNvPr>
            <p:cNvSpPr txBox="1"/>
            <p:nvPr/>
          </p:nvSpPr>
          <p:spPr>
            <a:xfrm>
              <a:off x="8146120" y="3204402"/>
              <a:ext cx="2070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cs typeface="+mn-ea"/>
                  <a:sym typeface="+mn-lt"/>
                </a:rPr>
                <a:t>Mean error (m)</a:t>
              </a:r>
            </a:p>
            <a:p>
              <a:r>
                <a:rPr lang="en-US" altLang="zh-CN" sz="1000" dirty="0">
                  <a:cs typeface="+mn-ea"/>
                  <a:sym typeface="+mn-lt"/>
                </a:rPr>
                <a:t>Maximum error (m)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6E71277-0444-F448-83AA-A290610B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31911"/>
            <a:ext cx="2285571" cy="7278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635E56-64E2-464A-9564-70FD73C126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8203" y="1801625"/>
            <a:ext cx="2140278" cy="1486459"/>
          </a:xfrm>
          <a:prstGeom prst="rect">
            <a:avLst/>
          </a:prstGeom>
        </p:spPr>
      </p:pic>
      <p:sp>
        <p:nvSpPr>
          <p:cNvPr id="45" name="箭头: 五边形 11">
            <a:extLst>
              <a:ext uri="{FF2B5EF4-FFF2-40B4-BE49-F238E27FC236}">
                <a16:creationId xmlns:a16="http://schemas.microsoft.com/office/drawing/2014/main" id="{B054EC86-607D-0848-BE67-3DDCD51FEBCA}"/>
              </a:ext>
            </a:extLst>
          </p:cNvPr>
          <p:cNvSpPr/>
          <p:nvPr/>
        </p:nvSpPr>
        <p:spPr>
          <a:xfrm rot="5400000">
            <a:off x="1496721" y="2426547"/>
            <a:ext cx="720080" cy="1730565"/>
          </a:xfrm>
          <a:prstGeom prst="homePlate">
            <a:avLst>
              <a:gd name="adj" fmla="val 100000"/>
            </a:avLst>
          </a:prstGeom>
          <a:solidFill>
            <a:srgbClr val="66BB6A"/>
          </a:solidFill>
          <a:ln>
            <a:solidFill>
              <a:srgbClr val="66BB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817D6E-DD81-5149-91C5-F77D33267B4E}"/>
              </a:ext>
            </a:extLst>
          </p:cNvPr>
          <p:cNvSpPr txBox="1"/>
          <p:nvPr/>
        </p:nvSpPr>
        <p:spPr>
          <a:xfrm>
            <a:off x="1463438" y="3117617"/>
            <a:ext cx="8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Processing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2BB998F-9F6C-D745-B841-88E909328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" y="3862746"/>
            <a:ext cx="2564744" cy="29318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4DF787-3F25-D841-990E-CF6C755F61E6}"/>
              </a:ext>
            </a:extLst>
          </p:cNvPr>
          <p:cNvSpPr txBox="1"/>
          <p:nvPr/>
        </p:nvSpPr>
        <p:spPr>
          <a:xfrm>
            <a:off x="5148064" y="3147814"/>
            <a:ext cx="52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v.s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7D9F4-5C08-0347-A7B8-D536D1B03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71" y="3553281"/>
            <a:ext cx="2665720" cy="15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9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81AA4-9C9D-0941-A46C-900D0CD9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" y="1883917"/>
            <a:ext cx="3704948" cy="1989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EE4516-61B0-7E42-A1C6-C1F8423AC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95" y="1626618"/>
            <a:ext cx="3671976" cy="2504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E28E31-76AE-9B41-A740-E0844DF6C07B}"/>
                  </a:ext>
                </a:extLst>
              </p:cNvPr>
              <p:cNvSpPr txBox="1"/>
              <p:nvPr/>
            </p:nvSpPr>
            <p:spPr>
              <a:xfrm>
                <a:off x="-173067" y="729048"/>
                <a:ext cx="8268078" cy="785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cs typeface="+mn-ea"/>
                    <a:sym typeface="+mn-lt"/>
                  </a:rPr>
                  <a:t>The distribution of the verification data resembles the one of the training data.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cs typeface="+mn-ea"/>
                    <a:sym typeface="+mn-lt"/>
                  </a:rPr>
                  <a:t>The RSSI strength is linear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1600" dirty="0"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E28E31-76AE-9B41-A740-E0844DF6C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067" y="729048"/>
                <a:ext cx="8268078" cy="785343"/>
              </a:xfrm>
              <a:prstGeom prst="rect">
                <a:avLst/>
              </a:prstGeom>
              <a:blipFill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27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17FD4A-3B81-A74C-A521-2FD2315C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8" y="1491630"/>
            <a:ext cx="8801100" cy="2324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44CB75-EBDC-9342-8525-0FF2F23A1317}"/>
              </a:ext>
            </a:extLst>
          </p:cNvPr>
          <p:cNvSpPr txBox="1"/>
          <p:nvPr/>
        </p:nvSpPr>
        <p:spPr>
          <a:xfrm>
            <a:off x="-222000" y="736195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No. offers little information, Channel contains constant values.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There are duplicated samples, and little fluctuation with time.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A5C9C4-FD51-B64E-8F3D-844EAB919783}"/>
              </a:ext>
            </a:extLst>
          </p:cNvPr>
          <p:cNvSpPr/>
          <p:nvPr/>
        </p:nvSpPr>
        <p:spPr>
          <a:xfrm>
            <a:off x="396000" y="1521538"/>
            <a:ext cx="575600" cy="2294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B9DA14-7F4E-8E49-AF06-C1D622F2A940}"/>
              </a:ext>
            </a:extLst>
          </p:cNvPr>
          <p:cNvSpPr/>
          <p:nvPr/>
        </p:nvSpPr>
        <p:spPr>
          <a:xfrm>
            <a:off x="5940152" y="1521538"/>
            <a:ext cx="792088" cy="22941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B981D73B-A67F-594F-9D58-6A2CB23588D9}"/>
              </a:ext>
            </a:extLst>
          </p:cNvPr>
          <p:cNvCxnSpPr>
            <a:cxnSpLocks/>
          </p:cNvCxnSpPr>
          <p:nvPr/>
        </p:nvCxnSpPr>
        <p:spPr>
          <a:xfrm>
            <a:off x="143878" y="2931790"/>
            <a:ext cx="8749314" cy="0"/>
          </a:xfrm>
          <a:prstGeom prst="line">
            <a:avLst/>
          </a:prstGeom>
          <a:ln w="15875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8147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bvdcpnb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36688</TotalTime>
  <Words>967</Words>
  <Application>Microsoft Macintosh PowerPoint</Application>
  <PresentationFormat>全屏显示(16:9)</PresentationFormat>
  <Paragraphs>186</Paragraphs>
  <Slides>17</Slides>
  <Notes>17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宋体</vt:lpstr>
      <vt:lpstr>Microsoft YaHei</vt:lpstr>
      <vt:lpstr>Microsoft YaHei</vt:lpstr>
      <vt:lpstr>LMRoman17</vt:lpstr>
      <vt:lpstr>Open Sans</vt:lpstr>
      <vt:lpstr>Roboto</vt:lpstr>
      <vt:lpstr>Arial</vt:lpstr>
      <vt:lpstr>Calibri</vt:lpstr>
      <vt:lpstr>Cambria Math</vt:lpstr>
      <vt:lpstr>Times New Roman</vt:lpstr>
      <vt:lpstr>Wingdings</vt:lpstr>
      <vt:lpstr>母版格式.V.0309</vt:lpstr>
      <vt:lpstr>Multi-Task Learning for Location Estimation Using RSSI of Wireless LAN in NLoS Environment     TeleAILab  2022-Dec-01</vt:lpstr>
      <vt:lpstr>Background</vt:lpstr>
      <vt:lpstr>Problem description</vt:lpstr>
      <vt:lpstr>Motivation</vt:lpstr>
      <vt:lpstr>Motivation</vt:lpstr>
      <vt:lpstr>Historical methodology</vt:lpstr>
      <vt:lpstr>Our Solution</vt:lpstr>
      <vt:lpstr>  Our Solution – Data Processing</vt:lpstr>
      <vt:lpstr>  Our Solution – Data Processing</vt:lpstr>
      <vt:lpstr>  Our Solution – Data Processing</vt:lpstr>
      <vt:lpstr>  </vt:lpstr>
      <vt:lpstr>  </vt:lpstr>
      <vt:lpstr>Our Solution – Results</vt:lpstr>
      <vt:lpstr>Our Solution – Results</vt:lpstr>
      <vt:lpstr>Outlook</vt:lpstr>
      <vt:lpstr>Thank you!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PPT规范及模版</dc:title>
  <dc:subject/>
  <dc:creator>Microsoft Office User</dc:creator>
  <cp:keywords/>
  <dc:description/>
  <cp:lastModifiedBy>MingjieLiao</cp:lastModifiedBy>
  <cp:revision>1542</cp:revision>
  <cp:lastPrinted>2019-07-26T08:39:17Z</cp:lastPrinted>
  <dcterms:created xsi:type="dcterms:W3CDTF">2019-07-02T06:22:02Z</dcterms:created>
  <dcterms:modified xsi:type="dcterms:W3CDTF">2022-11-30T07:33:16Z</dcterms:modified>
  <cp:category/>
</cp:coreProperties>
</file>